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8"/>
  </p:notesMasterIdLst>
  <p:sldIdLst>
    <p:sldId id="264" r:id="rId2"/>
    <p:sldId id="259" r:id="rId3"/>
    <p:sldId id="347" r:id="rId4"/>
    <p:sldId id="350" r:id="rId5"/>
    <p:sldId id="351" r:id="rId6"/>
    <p:sldId id="362" r:id="rId7"/>
    <p:sldId id="363" r:id="rId8"/>
    <p:sldId id="352" r:id="rId9"/>
    <p:sldId id="353" r:id="rId10"/>
    <p:sldId id="348" r:id="rId11"/>
    <p:sldId id="354" r:id="rId12"/>
    <p:sldId id="355" r:id="rId13"/>
    <p:sldId id="357" r:id="rId14"/>
    <p:sldId id="358" r:id="rId15"/>
    <p:sldId id="359" r:id="rId16"/>
    <p:sldId id="360" r:id="rId17"/>
    <p:sldId id="366" r:id="rId18"/>
    <p:sldId id="367" r:id="rId19"/>
    <p:sldId id="368" r:id="rId20"/>
    <p:sldId id="369" r:id="rId21"/>
    <p:sldId id="370" r:id="rId22"/>
    <p:sldId id="371" r:id="rId23"/>
    <p:sldId id="372" r:id="rId24"/>
    <p:sldId id="373" r:id="rId25"/>
    <p:sldId id="374" r:id="rId26"/>
    <p:sldId id="375" r:id="rId27"/>
    <p:sldId id="376" r:id="rId28"/>
    <p:sldId id="378" r:id="rId29"/>
    <p:sldId id="379" r:id="rId30"/>
    <p:sldId id="383" r:id="rId31"/>
    <p:sldId id="384" r:id="rId32"/>
    <p:sldId id="385" r:id="rId33"/>
    <p:sldId id="386" r:id="rId34"/>
    <p:sldId id="387" r:id="rId35"/>
    <p:sldId id="388" r:id="rId36"/>
    <p:sldId id="391" r:id="rId37"/>
    <p:sldId id="393" r:id="rId38"/>
    <p:sldId id="395" r:id="rId39"/>
    <p:sldId id="396" r:id="rId40"/>
    <p:sldId id="397" r:id="rId41"/>
    <p:sldId id="398" r:id="rId42"/>
    <p:sldId id="399" r:id="rId43"/>
    <p:sldId id="400" r:id="rId44"/>
    <p:sldId id="402" r:id="rId45"/>
    <p:sldId id="403" r:id="rId46"/>
    <p:sldId id="414" r:id="rId47"/>
  </p:sldIdLst>
  <p:sldSz cx="9144000" cy="5143500" type="screen16x9"/>
  <p:notesSz cx="6858000" cy="9144000"/>
  <p:custDataLst>
    <p:tags r:id="rId49"/>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67" userDrawn="1">
          <p15:clr>
            <a:srgbClr val="A4A3A4"/>
          </p15:clr>
        </p15:guide>
        <p15:guide id="2" pos="288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6600CC"/>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115" d="100"/>
          <a:sy n="115" d="100"/>
        </p:scale>
        <p:origin x="96" y="236"/>
      </p:cViewPr>
      <p:guideLst>
        <p:guide orient="horz" pos="1667"/>
        <p:guide pos="2889"/>
      </p:guideLst>
    </p:cSldViewPr>
  </p:slideViewPr>
  <p:notesTextViewPr>
    <p:cViewPr>
      <p:scale>
        <a:sx n="100" d="100"/>
        <a:sy n="100" d="100"/>
      </p:scale>
      <p:origin x="0" y="0"/>
    </p:cViewPr>
  </p:notesTextViewPr>
  <p:gridSpacing cx="76198" cy="7619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04E58D2E-5AAB-4941-97C2-8AF52D92EE60}" type="datetimeFigureOut">
              <a:rPr kumimoji="0" lang="zh-CN" altLang="en-US" sz="1200" b="0" i="0" u="none" strike="noStrike" kern="1200" cap="none" spc="0" normalizeH="0" baseline="0" noProof="0" smtClean="0">
                <a:ln>
                  <a:noFill/>
                </a:ln>
                <a:solidFill>
                  <a:schemeClr val="tx1"/>
                </a:solidFill>
                <a:effectLst/>
                <a:uLnTx/>
                <a:uFillTx/>
                <a:latin typeface="Verdana" panose="020B0604030504040204" pitchFamily="34" charset="0"/>
                <a:ea typeface="宋体" panose="02010600030101010101" pitchFamily="2" charset="-122"/>
                <a:cs typeface="+mn-cs"/>
              </a:rPr>
              <a:t>2024/8/10</a:t>
            </a:fld>
            <a:endParaRPr kumimoji="0" lang="zh-CN" altLang="en-US"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p>
          <a:p>
            <a:pPr marL="457200" marR="0" lvl="1"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二级</a:t>
            </a:r>
          </a:p>
          <a:p>
            <a:pPr marL="914400" marR="0" lvl="2"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三级</a:t>
            </a:r>
          </a:p>
          <a:p>
            <a:pPr marL="1371600" marR="0" lvl="3"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四级</a:t>
            </a:r>
          </a:p>
          <a:p>
            <a:pPr marL="1828800" marR="0" lvl="4"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五级</a:t>
            </a: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p>
            <a:pPr lvl="0" algn="r" fontAlgn="base"/>
            <a:fld id="{9A0DB2DC-4C9A-4742-B13C-FB6460FD3503}" type="slidenum">
              <a:rPr lang="zh-CN" altLang="en-US" sz="1200" strike="noStrike" noProof="1" dirty="0">
                <a:latin typeface="Verdana" panose="020B0604030504040204" pitchFamily="34" charset="0"/>
                <a:ea typeface="宋体" panose="02010600030101010101" pitchFamily="2" charset="-122"/>
                <a:cs typeface="+mn-cs"/>
              </a:rPr>
              <a:t>‹#›</a:t>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gradFill rotWithShape="0">
          <a:gsLst>
            <a:gs pos="0">
              <a:schemeClr val="bg1"/>
            </a:gs>
            <a:gs pos="100000">
              <a:srgbClr val="002850"/>
            </a:gs>
          </a:gsLst>
          <a:lin ang="5400000" scaled="1"/>
          <a:tileRect/>
        </a:gradFill>
        <a:effectLst/>
      </p:bgPr>
    </p:bg>
    <p:spTree>
      <p:nvGrpSpPr>
        <p:cNvPr id="1" name=""/>
        <p:cNvGrpSpPr/>
        <p:nvPr/>
      </p:nvGrpSpPr>
      <p:grpSpPr>
        <a:xfrm>
          <a:off x="0" y="0"/>
          <a:ext cx="0" cy="0"/>
          <a:chOff x="0" y="0"/>
          <a:chExt cx="0" cy="0"/>
        </a:xfrm>
      </p:grpSpPr>
      <p:grpSp>
        <p:nvGrpSpPr>
          <p:cNvPr id="3074" name="Group 2"/>
          <p:cNvGrpSpPr/>
          <p:nvPr/>
        </p:nvGrpSpPr>
        <p:grpSpPr>
          <a:xfrm>
            <a:off x="0" y="0"/>
            <a:ext cx="9148763" cy="5140325"/>
            <a:chOff x="1" y="0"/>
            <a:chExt cx="5763" cy="4316"/>
          </a:xfrm>
        </p:grpSpPr>
        <p:sp>
          <p:nvSpPr>
            <p:cNvPr id="3" name="Freeform 3"/>
            <p:cNvSpPr/>
            <p:nvPr/>
          </p:nvSpPr>
          <p:spPr bwMode="hidden">
            <a:xfrm>
              <a:off x="5045" y="2626"/>
              <a:ext cx="719" cy="1690"/>
            </a:xfrm>
            <a:custGeom>
              <a:avLst/>
              <a:gdLst/>
              <a:ahLst/>
              <a:cxnLst>
                <a:cxn ang="0">
                  <a:pos x="717" y="72"/>
                </a:cxn>
                <a:cxn ang="0">
                  <a:pos x="717" y="0"/>
                </a:cxn>
                <a:cxn ang="0">
                  <a:pos x="699" y="101"/>
                </a:cxn>
                <a:cxn ang="0">
                  <a:pos x="675" y="209"/>
                </a:cxn>
                <a:cxn ang="0">
                  <a:pos x="627" y="389"/>
                </a:cxn>
                <a:cxn ang="0">
                  <a:pos x="574" y="569"/>
                </a:cxn>
                <a:cxn ang="0">
                  <a:pos x="502" y="749"/>
                </a:cxn>
                <a:cxn ang="0">
                  <a:pos x="424" y="935"/>
                </a:cxn>
                <a:cxn ang="0">
                  <a:pos x="334" y="1121"/>
                </a:cxn>
                <a:cxn ang="0">
                  <a:pos x="233" y="1312"/>
                </a:cxn>
                <a:cxn ang="0">
                  <a:pos x="125" y="1498"/>
                </a:cxn>
                <a:cxn ang="0">
                  <a:pos x="0" y="1690"/>
                </a:cxn>
                <a:cxn ang="0">
                  <a:pos x="11" y="1690"/>
                </a:cxn>
                <a:cxn ang="0">
                  <a:pos x="137" y="1498"/>
                </a:cxn>
                <a:cxn ang="0">
                  <a:pos x="245" y="1312"/>
                </a:cxn>
                <a:cxn ang="0">
                  <a:pos x="346" y="1121"/>
                </a:cxn>
                <a:cxn ang="0">
                  <a:pos x="436" y="935"/>
                </a:cxn>
                <a:cxn ang="0">
                  <a:pos x="514" y="749"/>
                </a:cxn>
                <a:cxn ang="0">
                  <a:pos x="585" y="569"/>
                </a:cxn>
                <a:cxn ang="0">
                  <a:pos x="639" y="389"/>
                </a:cxn>
                <a:cxn ang="0">
                  <a:pos x="687" y="209"/>
                </a:cxn>
                <a:cxn ang="0">
                  <a:pos x="705" y="143"/>
                </a:cxn>
                <a:cxn ang="0">
                  <a:pos x="717" y="72"/>
                </a:cxn>
                <a:cxn ang="0">
                  <a:pos x="717" y="72"/>
                </a:cxn>
              </a:cxnLst>
              <a:rect l="0" t="0" r="r" b="b"/>
              <a:pathLst>
                <a:path w="717" h="1690">
                  <a:moveTo>
                    <a:pt x="717" y="72"/>
                  </a:moveTo>
                  <a:lnTo>
                    <a:pt x="717" y="0"/>
                  </a:lnTo>
                  <a:lnTo>
                    <a:pt x="699" y="101"/>
                  </a:lnTo>
                  <a:lnTo>
                    <a:pt x="675" y="209"/>
                  </a:lnTo>
                  <a:lnTo>
                    <a:pt x="627" y="389"/>
                  </a:lnTo>
                  <a:lnTo>
                    <a:pt x="574" y="569"/>
                  </a:lnTo>
                  <a:lnTo>
                    <a:pt x="502" y="749"/>
                  </a:lnTo>
                  <a:lnTo>
                    <a:pt x="424" y="935"/>
                  </a:lnTo>
                  <a:lnTo>
                    <a:pt x="334" y="1121"/>
                  </a:lnTo>
                  <a:lnTo>
                    <a:pt x="233" y="1312"/>
                  </a:lnTo>
                  <a:lnTo>
                    <a:pt x="125" y="1498"/>
                  </a:lnTo>
                  <a:lnTo>
                    <a:pt x="0" y="1690"/>
                  </a:lnTo>
                  <a:lnTo>
                    <a:pt x="11" y="1690"/>
                  </a:lnTo>
                  <a:lnTo>
                    <a:pt x="137" y="1498"/>
                  </a:lnTo>
                  <a:lnTo>
                    <a:pt x="245" y="1312"/>
                  </a:lnTo>
                  <a:lnTo>
                    <a:pt x="346" y="1121"/>
                  </a:lnTo>
                  <a:lnTo>
                    <a:pt x="436" y="935"/>
                  </a:lnTo>
                  <a:lnTo>
                    <a:pt x="514" y="749"/>
                  </a:lnTo>
                  <a:lnTo>
                    <a:pt x="585" y="569"/>
                  </a:lnTo>
                  <a:lnTo>
                    <a:pt x="639" y="389"/>
                  </a:lnTo>
                  <a:lnTo>
                    <a:pt x="687" y="209"/>
                  </a:lnTo>
                  <a:lnTo>
                    <a:pt x="705" y="143"/>
                  </a:lnTo>
                  <a:lnTo>
                    <a:pt x="717" y="72"/>
                  </a:lnTo>
                  <a:lnTo>
                    <a:pt x="717" y="72"/>
                  </a:lnTo>
                  <a:close/>
                </a:path>
              </a:pathLst>
            </a:custGeom>
            <a:gradFill rotWithShape="0">
              <a:gsLst>
                <a:gs pos="0">
                  <a:schemeClr val="bg2"/>
                </a:gs>
                <a:gs pos="100000">
                  <a:schemeClr val="bg2">
                    <a:gamma/>
                    <a:shade val="60784"/>
                    <a:invGamma/>
                  </a:schemeClr>
                </a:gs>
              </a:gsLst>
              <a:lin ang="5400000" scaled="1"/>
            </a:gradFill>
            <a:ln w="9525">
              <a:no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4" name="Freeform 4"/>
            <p:cNvSpPr/>
            <p:nvPr/>
          </p:nvSpPr>
          <p:spPr bwMode="hidden">
            <a:xfrm>
              <a:off x="5386" y="3794"/>
              <a:ext cx="378" cy="522"/>
            </a:xfrm>
            <a:custGeom>
              <a:avLst/>
              <a:gdLst/>
              <a:ahLst/>
              <a:cxnLst>
                <a:cxn ang="0">
                  <a:pos x="377" y="0"/>
                </a:cxn>
                <a:cxn ang="0">
                  <a:pos x="293" y="132"/>
                </a:cxn>
                <a:cxn ang="0">
                  <a:pos x="204" y="264"/>
                </a:cxn>
                <a:cxn ang="0">
                  <a:pos x="102" y="396"/>
                </a:cxn>
                <a:cxn ang="0">
                  <a:pos x="0" y="522"/>
                </a:cxn>
                <a:cxn ang="0">
                  <a:pos x="12" y="522"/>
                </a:cxn>
                <a:cxn ang="0">
                  <a:pos x="114" y="402"/>
                </a:cxn>
                <a:cxn ang="0">
                  <a:pos x="204" y="282"/>
                </a:cxn>
                <a:cxn ang="0">
                  <a:pos x="377" y="24"/>
                </a:cxn>
                <a:cxn ang="0">
                  <a:pos x="377" y="0"/>
                </a:cxn>
                <a:cxn ang="0">
                  <a:pos x="377" y="0"/>
                </a:cxn>
              </a:cxnLst>
              <a:rect l="0" t="0" r="r" b="b"/>
              <a:pathLst>
                <a:path w="377" h="522">
                  <a:moveTo>
                    <a:pt x="377" y="0"/>
                  </a:moveTo>
                  <a:lnTo>
                    <a:pt x="293" y="132"/>
                  </a:lnTo>
                  <a:lnTo>
                    <a:pt x="204" y="264"/>
                  </a:lnTo>
                  <a:lnTo>
                    <a:pt x="102" y="396"/>
                  </a:lnTo>
                  <a:lnTo>
                    <a:pt x="0" y="522"/>
                  </a:lnTo>
                  <a:lnTo>
                    <a:pt x="12" y="522"/>
                  </a:lnTo>
                  <a:lnTo>
                    <a:pt x="114" y="402"/>
                  </a:lnTo>
                  <a:lnTo>
                    <a:pt x="204" y="282"/>
                  </a:lnTo>
                  <a:lnTo>
                    <a:pt x="377" y="24"/>
                  </a:lnTo>
                  <a:lnTo>
                    <a:pt x="377" y="0"/>
                  </a:lnTo>
                  <a:lnTo>
                    <a:pt x="377" y="0"/>
                  </a:lnTo>
                  <a:close/>
                </a:path>
              </a:pathLst>
            </a:custGeom>
            <a:gradFill rotWithShape="0">
              <a:gsLst>
                <a:gs pos="0">
                  <a:schemeClr val="bg2"/>
                </a:gs>
                <a:gs pos="100000">
                  <a:schemeClr val="bg2">
                    <a:gamma/>
                    <a:shade val="60784"/>
                    <a:invGamma/>
                  </a:schemeClr>
                </a:gs>
              </a:gsLst>
              <a:lin ang="5400000" scaled="1"/>
            </a:gradFill>
            <a:ln w="9525">
              <a:no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Freeform 5"/>
            <p:cNvSpPr/>
            <p:nvPr/>
          </p:nvSpPr>
          <p:spPr bwMode="hidden">
            <a:xfrm>
              <a:off x="5680" y="4214"/>
              <a:ext cx="84" cy="102"/>
            </a:xfrm>
            <a:custGeom>
              <a:avLst/>
              <a:gdLst/>
              <a:ahLst/>
              <a:cxnLst>
                <a:cxn ang="0">
                  <a:pos x="0" y="102"/>
                </a:cxn>
                <a:cxn ang="0">
                  <a:pos x="18" y="102"/>
                </a:cxn>
                <a:cxn ang="0">
                  <a:pos x="48" y="60"/>
                </a:cxn>
                <a:cxn ang="0">
                  <a:pos x="84" y="24"/>
                </a:cxn>
                <a:cxn ang="0">
                  <a:pos x="84" y="0"/>
                </a:cxn>
                <a:cxn ang="0">
                  <a:pos x="42" y="54"/>
                </a:cxn>
                <a:cxn ang="0">
                  <a:pos x="0" y="102"/>
                </a:cxn>
                <a:cxn ang="0">
                  <a:pos x="0" y="102"/>
                </a:cxn>
              </a:cxnLst>
              <a:rect l="0" t="0" r="r" b="b"/>
              <a:pathLst>
                <a:path w="84" h="102">
                  <a:moveTo>
                    <a:pt x="0" y="102"/>
                  </a:moveTo>
                  <a:lnTo>
                    <a:pt x="18" y="102"/>
                  </a:lnTo>
                  <a:lnTo>
                    <a:pt x="48" y="60"/>
                  </a:lnTo>
                  <a:lnTo>
                    <a:pt x="84" y="24"/>
                  </a:lnTo>
                  <a:lnTo>
                    <a:pt x="84" y="0"/>
                  </a:lnTo>
                  <a:lnTo>
                    <a:pt x="42" y="54"/>
                  </a:lnTo>
                  <a:lnTo>
                    <a:pt x="0" y="102"/>
                  </a:lnTo>
                  <a:lnTo>
                    <a:pt x="0" y="102"/>
                  </a:lnTo>
                  <a:close/>
                </a:path>
              </a:pathLst>
            </a:custGeom>
            <a:gradFill rotWithShape="0">
              <a:gsLst>
                <a:gs pos="0">
                  <a:schemeClr val="bg2"/>
                </a:gs>
                <a:gs pos="100000">
                  <a:schemeClr val="bg2">
                    <a:gamma/>
                    <a:shade val="60784"/>
                    <a:invGamma/>
                  </a:schemeClr>
                </a:gs>
              </a:gsLst>
              <a:lin ang="5400000" scaled="1"/>
            </a:gradFill>
            <a:ln w="9525">
              <a:no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grpSp>
          <p:nvGrpSpPr>
            <p:cNvPr id="3078" name="Group 6"/>
            <p:cNvGrpSpPr/>
            <p:nvPr/>
          </p:nvGrpSpPr>
          <p:grpSpPr>
            <a:xfrm>
              <a:off x="288" y="0"/>
              <a:ext cx="5098" cy="4316"/>
              <a:chOff x="288" y="0"/>
              <a:chExt cx="5098" cy="4316"/>
            </a:xfrm>
          </p:grpSpPr>
          <p:sp>
            <p:nvSpPr>
              <p:cNvPr id="26" name="Freeform 7"/>
              <p:cNvSpPr/>
              <p:nvPr/>
            </p:nvSpPr>
            <p:spPr bwMode="hidden">
              <a:xfrm>
                <a:off x="2789" y="0"/>
                <a:ext cx="72" cy="4316"/>
              </a:xfrm>
              <a:custGeom>
                <a:avLst/>
                <a:gdLst/>
                <a:ahLst/>
                <a:cxnLst>
                  <a:cxn ang="0">
                    <a:pos x="0" y="0"/>
                  </a:cxn>
                  <a:cxn ang="0">
                    <a:pos x="60" y="4316"/>
                  </a:cxn>
                  <a:cxn ang="0">
                    <a:pos x="72" y="4316"/>
                  </a:cxn>
                  <a:cxn ang="0">
                    <a:pos x="12" y="0"/>
                  </a:cxn>
                  <a:cxn ang="0">
                    <a:pos x="0" y="0"/>
                  </a:cxn>
                  <a:cxn ang="0">
                    <a:pos x="0" y="0"/>
                  </a:cxn>
                </a:cxnLst>
                <a:rect l="0" t="0" r="r" b="b"/>
                <a:pathLst>
                  <a:path w="72" h="4316">
                    <a:moveTo>
                      <a:pt x="0" y="0"/>
                    </a:moveTo>
                    <a:lnTo>
                      <a:pt x="60" y="4316"/>
                    </a:lnTo>
                    <a:lnTo>
                      <a:pt x="72" y="4316"/>
                    </a:lnTo>
                    <a:lnTo>
                      <a:pt x="12" y="0"/>
                    </a:lnTo>
                    <a:lnTo>
                      <a:pt x="0" y="0"/>
                    </a:lnTo>
                    <a:lnTo>
                      <a:pt x="0" y="0"/>
                    </a:lnTo>
                    <a:close/>
                  </a:path>
                </a:pathLst>
              </a:custGeom>
              <a:gradFill rotWithShape="0">
                <a:gsLst>
                  <a:gs pos="0">
                    <a:schemeClr val="bg1"/>
                  </a:gs>
                  <a:gs pos="100000">
                    <a:schemeClr val="bg1">
                      <a:gamma/>
                      <a:shade val="66667"/>
                      <a:invGamma/>
                    </a:schemeClr>
                  </a:gs>
                </a:gsLst>
                <a:lin ang="5400000" scaled="1"/>
              </a:gradFill>
              <a:ln w="9525">
                <a:no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7" name="Freeform 8"/>
              <p:cNvSpPr/>
              <p:nvPr/>
            </p:nvSpPr>
            <p:spPr bwMode="hidden">
              <a:xfrm>
                <a:off x="3089" y="0"/>
                <a:ext cx="174" cy="4316"/>
              </a:xfrm>
              <a:custGeom>
                <a:avLst/>
                <a:gdLst/>
                <a:ahLst/>
                <a:cxnLst>
                  <a:cxn ang="0">
                    <a:pos x="24" y="0"/>
                  </a:cxn>
                  <a:cxn ang="0">
                    <a:pos x="12" y="0"/>
                  </a:cxn>
                  <a:cxn ang="0">
                    <a:pos x="42" y="216"/>
                  </a:cxn>
                  <a:cxn ang="0">
                    <a:pos x="72" y="444"/>
                  </a:cxn>
                  <a:cxn ang="0">
                    <a:pos x="96" y="689"/>
                  </a:cxn>
                  <a:cxn ang="0">
                    <a:pos x="120" y="947"/>
                  </a:cxn>
                  <a:cxn ang="0">
                    <a:pos x="132" y="1211"/>
                  </a:cxn>
                  <a:cxn ang="0">
                    <a:pos x="150" y="1487"/>
                  </a:cxn>
                  <a:cxn ang="0">
                    <a:pos x="156" y="1768"/>
                  </a:cxn>
                  <a:cxn ang="0">
                    <a:pos x="162" y="2062"/>
                  </a:cxn>
                  <a:cxn ang="0">
                    <a:pos x="156" y="2644"/>
                  </a:cxn>
                  <a:cxn ang="0">
                    <a:pos x="126" y="3225"/>
                  </a:cxn>
                  <a:cxn ang="0">
                    <a:pos x="108" y="3507"/>
                  </a:cxn>
                  <a:cxn ang="0">
                    <a:pos x="78" y="3788"/>
                  </a:cxn>
                  <a:cxn ang="0">
                    <a:pos x="42" y="4058"/>
                  </a:cxn>
                  <a:cxn ang="0">
                    <a:pos x="0" y="4316"/>
                  </a:cxn>
                  <a:cxn ang="0">
                    <a:pos x="12" y="4316"/>
                  </a:cxn>
                  <a:cxn ang="0">
                    <a:pos x="54" y="4058"/>
                  </a:cxn>
                  <a:cxn ang="0">
                    <a:pos x="90" y="3782"/>
                  </a:cxn>
                  <a:cxn ang="0">
                    <a:pos x="120" y="3507"/>
                  </a:cxn>
                  <a:cxn ang="0">
                    <a:pos x="138" y="3219"/>
                  </a:cxn>
                  <a:cxn ang="0">
                    <a:pos x="168" y="2638"/>
                  </a:cxn>
                  <a:cxn ang="0">
                    <a:pos x="174" y="2056"/>
                  </a:cxn>
                  <a:cxn ang="0">
                    <a:pos x="168" y="1768"/>
                  </a:cxn>
                  <a:cxn ang="0">
                    <a:pos x="162" y="1487"/>
                  </a:cxn>
                  <a:cxn ang="0">
                    <a:pos x="144" y="1211"/>
                  </a:cxn>
                  <a:cxn ang="0">
                    <a:pos x="132" y="941"/>
                  </a:cxn>
                  <a:cxn ang="0">
                    <a:pos x="108" y="689"/>
                  </a:cxn>
                  <a:cxn ang="0">
                    <a:pos x="84" y="444"/>
                  </a:cxn>
                  <a:cxn ang="0">
                    <a:pos x="54" y="216"/>
                  </a:cxn>
                  <a:cxn ang="0">
                    <a:pos x="24" y="0"/>
                  </a:cxn>
                  <a:cxn ang="0">
                    <a:pos x="24" y="0"/>
                  </a:cxn>
                </a:cxnLst>
                <a:rect l="0" t="0" r="r" b="b"/>
                <a:pathLst>
                  <a:path w="174" h="4316">
                    <a:moveTo>
                      <a:pt x="24" y="0"/>
                    </a:moveTo>
                    <a:lnTo>
                      <a:pt x="12" y="0"/>
                    </a:lnTo>
                    <a:lnTo>
                      <a:pt x="42" y="216"/>
                    </a:lnTo>
                    <a:lnTo>
                      <a:pt x="72" y="444"/>
                    </a:lnTo>
                    <a:lnTo>
                      <a:pt x="96" y="689"/>
                    </a:lnTo>
                    <a:lnTo>
                      <a:pt x="120" y="947"/>
                    </a:lnTo>
                    <a:lnTo>
                      <a:pt x="132" y="1211"/>
                    </a:lnTo>
                    <a:lnTo>
                      <a:pt x="150" y="1487"/>
                    </a:lnTo>
                    <a:lnTo>
                      <a:pt x="156" y="1768"/>
                    </a:lnTo>
                    <a:lnTo>
                      <a:pt x="162" y="2062"/>
                    </a:lnTo>
                    <a:lnTo>
                      <a:pt x="156" y="2644"/>
                    </a:lnTo>
                    <a:lnTo>
                      <a:pt x="126" y="3225"/>
                    </a:lnTo>
                    <a:lnTo>
                      <a:pt x="108" y="3507"/>
                    </a:lnTo>
                    <a:lnTo>
                      <a:pt x="78" y="3788"/>
                    </a:lnTo>
                    <a:lnTo>
                      <a:pt x="42" y="4058"/>
                    </a:lnTo>
                    <a:lnTo>
                      <a:pt x="0" y="4316"/>
                    </a:lnTo>
                    <a:lnTo>
                      <a:pt x="12" y="4316"/>
                    </a:lnTo>
                    <a:lnTo>
                      <a:pt x="54" y="4058"/>
                    </a:lnTo>
                    <a:lnTo>
                      <a:pt x="90" y="3782"/>
                    </a:lnTo>
                    <a:lnTo>
                      <a:pt x="120" y="3507"/>
                    </a:lnTo>
                    <a:lnTo>
                      <a:pt x="138" y="3219"/>
                    </a:lnTo>
                    <a:lnTo>
                      <a:pt x="168" y="2638"/>
                    </a:lnTo>
                    <a:lnTo>
                      <a:pt x="174" y="2056"/>
                    </a:lnTo>
                    <a:lnTo>
                      <a:pt x="168" y="1768"/>
                    </a:lnTo>
                    <a:lnTo>
                      <a:pt x="162" y="1487"/>
                    </a:lnTo>
                    <a:lnTo>
                      <a:pt x="144" y="1211"/>
                    </a:lnTo>
                    <a:lnTo>
                      <a:pt x="132" y="941"/>
                    </a:lnTo>
                    <a:lnTo>
                      <a:pt x="108" y="689"/>
                    </a:lnTo>
                    <a:lnTo>
                      <a:pt x="84" y="444"/>
                    </a:lnTo>
                    <a:lnTo>
                      <a:pt x="54" y="216"/>
                    </a:lnTo>
                    <a:lnTo>
                      <a:pt x="24" y="0"/>
                    </a:lnTo>
                    <a:lnTo>
                      <a:pt x="24" y="0"/>
                    </a:lnTo>
                    <a:close/>
                  </a:path>
                </a:pathLst>
              </a:custGeom>
              <a:gradFill rotWithShape="0">
                <a:gsLst>
                  <a:gs pos="0">
                    <a:schemeClr val="bg1"/>
                  </a:gs>
                  <a:gs pos="100000">
                    <a:schemeClr val="bg1">
                      <a:gamma/>
                      <a:shade val="66667"/>
                      <a:invGamma/>
                    </a:schemeClr>
                  </a:gs>
                </a:gsLst>
                <a:lin ang="5400000" scaled="1"/>
              </a:gradFill>
              <a:ln w="9525">
                <a:no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8" name="Freeform 9"/>
              <p:cNvSpPr/>
              <p:nvPr/>
            </p:nvSpPr>
            <p:spPr bwMode="hidden">
              <a:xfrm>
                <a:off x="3358" y="0"/>
                <a:ext cx="337" cy="4316"/>
              </a:xfrm>
              <a:custGeom>
                <a:avLst/>
                <a:gdLst/>
                <a:ahLst/>
                <a:cxnLst>
                  <a:cxn ang="0">
                    <a:pos x="329" y="2014"/>
                  </a:cxn>
                  <a:cxn ang="0">
                    <a:pos x="317" y="1726"/>
                  </a:cxn>
                  <a:cxn ang="0">
                    <a:pos x="293" y="1445"/>
                  </a:cxn>
                  <a:cxn ang="0">
                    <a:pos x="263" y="1175"/>
                  </a:cxn>
                  <a:cxn ang="0">
                    <a:pos x="228" y="917"/>
                  </a:cxn>
                  <a:cxn ang="0">
                    <a:pos x="186" y="665"/>
                  </a:cxn>
                  <a:cxn ang="0">
                    <a:pos x="132" y="432"/>
                  </a:cxn>
                  <a:cxn ang="0">
                    <a:pos x="78" y="204"/>
                  </a:cxn>
                  <a:cxn ang="0">
                    <a:pos x="12" y="0"/>
                  </a:cxn>
                  <a:cxn ang="0">
                    <a:pos x="0" y="0"/>
                  </a:cxn>
                  <a:cxn ang="0">
                    <a:pos x="66" y="204"/>
                  </a:cxn>
                  <a:cxn ang="0">
                    <a:pos x="120" y="432"/>
                  </a:cxn>
                  <a:cxn ang="0">
                    <a:pos x="174" y="665"/>
                  </a:cxn>
                  <a:cxn ang="0">
                    <a:pos x="216" y="917"/>
                  </a:cxn>
                  <a:cxn ang="0">
                    <a:pos x="251" y="1175"/>
                  </a:cxn>
                  <a:cxn ang="0">
                    <a:pos x="281" y="1445"/>
                  </a:cxn>
                  <a:cxn ang="0">
                    <a:pos x="305" y="1726"/>
                  </a:cxn>
                  <a:cxn ang="0">
                    <a:pos x="317" y="2014"/>
                  </a:cxn>
                  <a:cxn ang="0">
                    <a:pos x="323" y="2314"/>
                  </a:cxn>
                  <a:cxn ang="0">
                    <a:pos x="317" y="2608"/>
                  </a:cxn>
                  <a:cxn ang="0">
                    <a:pos x="305" y="2907"/>
                  </a:cxn>
                  <a:cxn ang="0">
                    <a:pos x="281" y="3201"/>
                  </a:cxn>
                  <a:cxn ang="0">
                    <a:pos x="257" y="3489"/>
                  </a:cxn>
                  <a:cxn ang="0">
                    <a:pos x="216" y="3777"/>
                  </a:cxn>
                  <a:cxn ang="0">
                    <a:pos x="174" y="4052"/>
                  </a:cxn>
                  <a:cxn ang="0">
                    <a:pos x="120" y="4316"/>
                  </a:cxn>
                  <a:cxn ang="0">
                    <a:pos x="132" y="4316"/>
                  </a:cxn>
                  <a:cxn ang="0">
                    <a:pos x="186" y="4052"/>
                  </a:cxn>
                  <a:cxn ang="0">
                    <a:pos x="228" y="3777"/>
                  </a:cxn>
                  <a:cxn ang="0">
                    <a:pos x="269" y="3489"/>
                  </a:cxn>
                  <a:cxn ang="0">
                    <a:pos x="293" y="3201"/>
                  </a:cxn>
                  <a:cxn ang="0">
                    <a:pos x="317" y="2907"/>
                  </a:cxn>
                  <a:cxn ang="0">
                    <a:pos x="329" y="2608"/>
                  </a:cxn>
                  <a:cxn ang="0">
                    <a:pos x="335" y="2314"/>
                  </a:cxn>
                  <a:cxn ang="0">
                    <a:pos x="329" y="2014"/>
                  </a:cxn>
                  <a:cxn ang="0">
                    <a:pos x="329" y="2014"/>
                  </a:cxn>
                </a:cxnLst>
                <a:rect l="0" t="0" r="r" b="b"/>
                <a:pathLst>
                  <a:path w="335" h="4316">
                    <a:moveTo>
                      <a:pt x="329" y="2014"/>
                    </a:moveTo>
                    <a:lnTo>
                      <a:pt x="317" y="1726"/>
                    </a:lnTo>
                    <a:lnTo>
                      <a:pt x="293" y="1445"/>
                    </a:lnTo>
                    <a:lnTo>
                      <a:pt x="263" y="1175"/>
                    </a:lnTo>
                    <a:lnTo>
                      <a:pt x="228" y="917"/>
                    </a:lnTo>
                    <a:lnTo>
                      <a:pt x="186" y="665"/>
                    </a:lnTo>
                    <a:lnTo>
                      <a:pt x="132" y="432"/>
                    </a:lnTo>
                    <a:lnTo>
                      <a:pt x="78" y="204"/>
                    </a:lnTo>
                    <a:lnTo>
                      <a:pt x="12" y="0"/>
                    </a:lnTo>
                    <a:lnTo>
                      <a:pt x="0" y="0"/>
                    </a:lnTo>
                    <a:lnTo>
                      <a:pt x="66" y="204"/>
                    </a:lnTo>
                    <a:lnTo>
                      <a:pt x="120" y="432"/>
                    </a:lnTo>
                    <a:lnTo>
                      <a:pt x="174" y="665"/>
                    </a:lnTo>
                    <a:lnTo>
                      <a:pt x="216" y="917"/>
                    </a:lnTo>
                    <a:lnTo>
                      <a:pt x="251" y="1175"/>
                    </a:lnTo>
                    <a:lnTo>
                      <a:pt x="281" y="1445"/>
                    </a:lnTo>
                    <a:lnTo>
                      <a:pt x="305" y="1726"/>
                    </a:lnTo>
                    <a:lnTo>
                      <a:pt x="317" y="2014"/>
                    </a:lnTo>
                    <a:lnTo>
                      <a:pt x="323" y="2314"/>
                    </a:lnTo>
                    <a:lnTo>
                      <a:pt x="317" y="2608"/>
                    </a:lnTo>
                    <a:lnTo>
                      <a:pt x="305" y="2907"/>
                    </a:lnTo>
                    <a:lnTo>
                      <a:pt x="281" y="3201"/>
                    </a:lnTo>
                    <a:lnTo>
                      <a:pt x="257" y="3489"/>
                    </a:lnTo>
                    <a:lnTo>
                      <a:pt x="216" y="3777"/>
                    </a:lnTo>
                    <a:lnTo>
                      <a:pt x="174" y="4052"/>
                    </a:lnTo>
                    <a:lnTo>
                      <a:pt x="120" y="4316"/>
                    </a:lnTo>
                    <a:lnTo>
                      <a:pt x="132" y="4316"/>
                    </a:lnTo>
                    <a:lnTo>
                      <a:pt x="186" y="4052"/>
                    </a:lnTo>
                    <a:lnTo>
                      <a:pt x="228" y="3777"/>
                    </a:lnTo>
                    <a:lnTo>
                      <a:pt x="269" y="3489"/>
                    </a:lnTo>
                    <a:lnTo>
                      <a:pt x="293" y="3201"/>
                    </a:lnTo>
                    <a:lnTo>
                      <a:pt x="317" y="2907"/>
                    </a:lnTo>
                    <a:lnTo>
                      <a:pt x="329" y="2608"/>
                    </a:lnTo>
                    <a:lnTo>
                      <a:pt x="335" y="2314"/>
                    </a:lnTo>
                    <a:lnTo>
                      <a:pt x="329" y="2014"/>
                    </a:lnTo>
                    <a:lnTo>
                      <a:pt x="329" y="2014"/>
                    </a:lnTo>
                    <a:close/>
                  </a:path>
                </a:pathLst>
              </a:custGeom>
              <a:gradFill rotWithShape="0">
                <a:gsLst>
                  <a:gs pos="0">
                    <a:schemeClr val="bg1"/>
                  </a:gs>
                  <a:gs pos="100000">
                    <a:schemeClr val="bg1">
                      <a:gamma/>
                      <a:shade val="66667"/>
                      <a:invGamma/>
                    </a:schemeClr>
                  </a:gs>
                </a:gsLst>
                <a:lin ang="5400000" scaled="1"/>
              </a:gradFill>
              <a:ln w="9525">
                <a:no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9" name="Freeform 10"/>
              <p:cNvSpPr/>
              <p:nvPr/>
            </p:nvSpPr>
            <p:spPr bwMode="hidden">
              <a:xfrm>
                <a:off x="3676" y="0"/>
                <a:ext cx="427" cy="4316"/>
              </a:xfrm>
              <a:custGeom>
                <a:avLst/>
                <a:gdLst/>
                <a:ahLst/>
                <a:cxnLst>
                  <a:cxn ang="0">
                    <a:pos x="413" y="1924"/>
                  </a:cxn>
                  <a:cxn ang="0">
                    <a:pos x="395" y="1690"/>
                  </a:cxn>
                  <a:cxn ang="0">
                    <a:pos x="365" y="1457"/>
                  </a:cxn>
                  <a:cxn ang="0">
                    <a:pos x="329" y="1229"/>
                  </a:cxn>
                  <a:cxn ang="0">
                    <a:pos x="281" y="1001"/>
                  </a:cxn>
                  <a:cxn ang="0">
                    <a:pos x="227" y="761"/>
                  </a:cxn>
                  <a:cxn ang="0">
                    <a:pos x="162" y="522"/>
                  </a:cxn>
                  <a:cxn ang="0">
                    <a:pos x="90" y="270"/>
                  </a:cxn>
                  <a:cxn ang="0">
                    <a:pos x="12" y="0"/>
                  </a:cxn>
                  <a:cxn ang="0">
                    <a:pos x="0" y="0"/>
                  </a:cxn>
                  <a:cxn ang="0">
                    <a:pos x="84" y="270"/>
                  </a:cxn>
                  <a:cxn ang="0">
                    <a:pos x="156" y="522"/>
                  </a:cxn>
                  <a:cxn ang="0">
                    <a:pos x="216" y="767"/>
                  </a:cxn>
                  <a:cxn ang="0">
                    <a:pos x="275" y="1001"/>
                  </a:cxn>
                  <a:cxn ang="0">
                    <a:pos x="317" y="1235"/>
                  </a:cxn>
                  <a:cxn ang="0">
                    <a:pos x="353" y="1463"/>
                  </a:cxn>
                  <a:cxn ang="0">
                    <a:pos x="383" y="1690"/>
                  </a:cxn>
                  <a:cxn ang="0">
                    <a:pos x="401" y="1924"/>
                  </a:cxn>
                  <a:cxn ang="0">
                    <a:pos x="413" y="2188"/>
                  </a:cxn>
                  <a:cxn ang="0">
                    <a:pos x="407" y="2458"/>
                  </a:cxn>
                  <a:cxn ang="0">
                    <a:pos x="395" y="2733"/>
                  </a:cxn>
                  <a:cxn ang="0">
                    <a:pos x="365" y="3021"/>
                  </a:cxn>
                  <a:cxn ang="0">
                    <a:pos x="329" y="3321"/>
                  </a:cxn>
                  <a:cxn ang="0">
                    <a:pos x="275" y="3639"/>
                  </a:cxn>
                  <a:cxn ang="0">
                    <a:pos x="204" y="3968"/>
                  </a:cxn>
                  <a:cxn ang="0">
                    <a:pos x="126" y="4316"/>
                  </a:cxn>
                  <a:cxn ang="0">
                    <a:pos x="138" y="4316"/>
                  </a:cxn>
                  <a:cxn ang="0">
                    <a:pos x="216" y="3968"/>
                  </a:cxn>
                  <a:cxn ang="0">
                    <a:pos x="287" y="3639"/>
                  </a:cxn>
                  <a:cxn ang="0">
                    <a:pos x="341" y="3321"/>
                  </a:cxn>
                  <a:cxn ang="0">
                    <a:pos x="377" y="3021"/>
                  </a:cxn>
                  <a:cxn ang="0">
                    <a:pos x="407" y="2733"/>
                  </a:cxn>
                  <a:cxn ang="0">
                    <a:pos x="419" y="2458"/>
                  </a:cxn>
                  <a:cxn ang="0">
                    <a:pos x="425" y="2188"/>
                  </a:cxn>
                  <a:cxn ang="0">
                    <a:pos x="413" y="1924"/>
                  </a:cxn>
                  <a:cxn ang="0">
                    <a:pos x="413" y="1924"/>
                  </a:cxn>
                </a:cxnLst>
                <a:rect l="0" t="0" r="r" b="b"/>
                <a:pathLst>
                  <a:path w="425" h="4316">
                    <a:moveTo>
                      <a:pt x="413" y="1924"/>
                    </a:moveTo>
                    <a:lnTo>
                      <a:pt x="395" y="1690"/>
                    </a:lnTo>
                    <a:lnTo>
                      <a:pt x="365" y="1457"/>
                    </a:lnTo>
                    <a:lnTo>
                      <a:pt x="329" y="1229"/>
                    </a:lnTo>
                    <a:lnTo>
                      <a:pt x="281" y="1001"/>
                    </a:lnTo>
                    <a:lnTo>
                      <a:pt x="227" y="761"/>
                    </a:lnTo>
                    <a:lnTo>
                      <a:pt x="162" y="522"/>
                    </a:lnTo>
                    <a:lnTo>
                      <a:pt x="90" y="270"/>
                    </a:lnTo>
                    <a:lnTo>
                      <a:pt x="12" y="0"/>
                    </a:lnTo>
                    <a:lnTo>
                      <a:pt x="0" y="0"/>
                    </a:lnTo>
                    <a:lnTo>
                      <a:pt x="84" y="270"/>
                    </a:lnTo>
                    <a:lnTo>
                      <a:pt x="156" y="522"/>
                    </a:lnTo>
                    <a:lnTo>
                      <a:pt x="216" y="767"/>
                    </a:lnTo>
                    <a:lnTo>
                      <a:pt x="275" y="1001"/>
                    </a:lnTo>
                    <a:lnTo>
                      <a:pt x="317" y="1235"/>
                    </a:lnTo>
                    <a:lnTo>
                      <a:pt x="353" y="1463"/>
                    </a:lnTo>
                    <a:lnTo>
                      <a:pt x="383" y="1690"/>
                    </a:lnTo>
                    <a:lnTo>
                      <a:pt x="401" y="1924"/>
                    </a:lnTo>
                    <a:lnTo>
                      <a:pt x="413" y="2188"/>
                    </a:lnTo>
                    <a:lnTo>
                      <a:pt x="407" y="2458"/>
                    </a:lnTo>
                    <a:lnTo>
                      <a:pt x="395" y="2733"/>
                    </a:lnTo>
                    <a:lnTo>
                      <a:pt x="365" y="3021"/>
                    </a:lnTo>
                    <a:lnTo>
                      <a:pt x="329" y="3321"/>
                    </a:lnTo>
                    <a:lnTo>
                      <a:pt x="275" y="3639"/>
                    </a:lnTo>
                    <a:lnTo>
                      <a:pt x="204" y="3968"/>
                    </a:lnTo>
                    <a:lnTo>
                      <a:pt x="126" y="4316"/>
                    </a:lnTo>
                    <a:lnTo>
                      <a:pt x="138" y="4316"/>
                    </a:lnTo>
                    <a:lnTo>
                      <a:pt x="216" y="3968"/>
                    </a:lnTo>
                    <a:lnTo>
                      <a:pt x="287" y="3639"/>
                    </a:lnTo>
                    <a:lnTo>
                      <a:pt x="341" y="3321"/>
                    </a:lnTo>
                    <a:lnTo>
                      <a:pt x="377" y="3021"/>
                    </a:lnTo>
                    <a:lnTo>
                      <a:pt x="407" y="2733"/>
                    </a:lnTo>
                    <a:lnTo>
                      <a:pt x="419" y="2458"/>
                    </a:lnTo>
                    <a:lnTo>
                      <a:pt x="425" y="2188"/>
                    </a:lnTo>
                    <a:lnTo>
                      <a:pt x="413" y="1924"/>
                    </a:lnTo>
                    <a:lnTo>
                      <a:pt x="413" y="1924"/>
                    </a:lnTo>
                    <a:close/>
                  </a:path>
                </a:pathLst>
              </a:custGeom>
              <a:gradFill rotWithShape="0">
                <a:gsLst>
                  <a:gs pos="0">
                    <a:schemeClr val="bg1"/>
                  </a:gs>
                  <a:gs pos="100000">
                    <a:schemeClr val="bg1">
                      <a:gamma/>
                      <a:shade val="66667"/>
                      <a:invGamma/>
                    </a:schemeClr>
                  </a:gs>
                </a:gsLst>
                <a:lin ang="5400000" scaled="1"/>
              </a:gradFill>
              <a:ln w="9525">
                <a:no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30" name="Freeform 11"/>
              <p:cNvSpPr/>
              <p:nvPr/>
            </p:nvSpPr>
            <p:spPr bwMode="hidden">
              <a:xfrm>
                <a:off x="3946" y="0"/>
                <a:ext cx="558" cy="4316"/>
              </a:xfrm>
              <a:custGeom>
                <a:avLst/>
                <a:gdLst/>
                <a:ahLst/>
                <a:cxnLst>
                  <a:cxn ang="0">
                    <a:pos x="556" y="2020"/>
                  </a:cxn>
                  <a:cxn ang="0">
                    <a:pos x="538" y="1732"/>
                  </a:cxn>
                  <a:cxn ang="0">
                    <a:pos x="503" y="1445"/>
                  </a:cxn>
                  <a:cxn ang="0">
                    <a:pos x="455" y="1175"/>
                  </a:cxn>
                  <a:cxn ang="0">
                    <a:pos x="395" y="911"/>
                  </a:cxn>
                  <a:cxn ang="0">
                    <a:pos x="317" y="659"/>
                  </a:cxn>
                  <a:cxn ang="0">
                    <a:pos x="228" y="426"/>
                  </a:cxn>
                  <a:cxn ang="0">
                    <a:pos x="126" y="204"/>
                  </a:cxn>
                  <a:cxn ang="0">
                    <a:pos x="12" y="0"/>
                  </a:cxn>
                  <a:cxn ang="0">
                    <a:pos x="0" y="0"/>
                  </a:cxn>
                  <a:cxn ang="0">
                    <a:pos x="114" y="204"/>
                  </a:cxn>
                  <a:cxn ang="0">
                    <a:pos x="216" y="426"/>
                  </a:cxn>
                  <a:cxn ang="0">
                    <a:pos x="305" y="659"/>
                  </a:cxn>
                  <a:cxn ang="0">
                    <a:pos x="383" y="911"/>
                  </a:cxn>
                  <a:cxn ang="0">
                    <a:pos x="443" y="1175"/>
                  </a:cxn>
                  <a:cxn ang="0">
                    <a:pos x="491" y="1445"/>
                  </a:cxn>
                  <a:cxn ang="0">
                    <a:pos x="526" y="1732"/>
                  </a:cxn>
                  <a:cxn ang="0">
                    <a:pos x="544" y="2020"/>
                  </a:cxn>
                  <a:cxn ang="0">
                    <a:pos x="544" y="2326"/>
                  </a:cxn>
                  <a:cxn ang="0">
                    <a:pos x="532" y="2632"/>
                  </a:cxn>
                  <a:cxn ang="0">
                    <a:pos x="503" y="2931"/>
                  </a:cxn>
                  <a:cxn ang="0">
                    <a:pos x="455" y="3225"/>
                  </a:cxn>
                  <a:cxn ang="0">
                    <a:pos x="389" y="3513"/>
                  </a:cxn>
                  <a:cxn ang="0">
                    <a:pos x="311" y="3788"/>
                  </a:cxn>
                  <a:cxn ang="0">
                    <a:pos x="216" y="4058"/>
                  </a:cxn>
                  <a:cxn ang="0">
                    <a:pos x="102" y="4316"/>
                  </a:cxn>
                  <a:cxn ang="0">
                    <a:pos x="114" y="4316"/>
                  </a:cxn>
                  <a:cxn ang="0">
                    <a:pos x="228" y="4058"/>
                  </a:cxn>
                  <a:cxn ang="0">
                    <a:pos x="323" y="3788"/>
                  </a:cxn>
                  <a:cxn ang="0">
                    <a:pos x="401" y="3513"/>
                  </a:cxn>
                  <a:cxn ang="0">
                    <a:pos x="467" y="3225"/>
                  </a:cxn>
                  <a:cxn ang="0">
                    <a:pos x="515" y="2931"/>
                  </a:cxn>
                  <a:cxn ang="0">
                    <a:pos x="544" y="2632"/>
                  </a:cxn>
                  <a:cxn ang="0">
                    <a:pos x="556" y="2326"/>
                  </a:cxn>
                  <a:cxn ang="0">
                    <a:pos x="556" y="2020"/>
                  </a:cxn>
                  <a:cxn ang="0">
                    <a:pos x="556" y="2020"/>
                  </a:cxn>
                </a:cxnLst>
                <a:rect l="0" t="0" r="r" b="b"/>
                <a:pathLst>
                  <a:path w="556" h="4316">
                    <a:moveTo>
                      <a:pt x="556" y="2020"/>
                    </a:moveTo>
                    <a:lnTo>
                      <a:pt x="538" y="1732"/>
                    </a:lnTo>
                    <a:lnTo>
                      <a:pt x="503" y="1445"/>
                    </a:lnTo>
                    <a:lnTo>
                      <a:pt x="455" y="1175"/>
                    </a:lnTo>
                    <a:lnTo>
                      <a:pt x="395" y="911"/>
                    </a:lnTo>
                    <a:lnTo>
                      <a:pt x="317" y="659"/>
                    </a:lnTo>
                    <a:lnTo>
                      <a:pt x="228" y="426"/>
                    </a:lnTo>
                    <a:lnTo>
                      <a:pt x="126" y="204"/>
                    </a:lnTo>
                    <a:lnTo>
                      <a:pt x="12" y="0"/>
                    </a:lnTo>
                    <a:lnTo>
                      <a:pt x="0" y="0"/>
                    </a:lnTo>
                    <a:lnTo>
                      <a:pt x="114" y="204"/>
                    </a:lnTo>
                    <a:lnTo>
                      <a:pt x="216" y="426"/>
                    </a:lnTo>
                    <a:lnTo>
                      <a:pt x="305" y="659"/>
                    </a:lnTo>
                    <a:lnTo>
                      <a:pt x="383" y="911"/>
                    </a:lnTo>
                    <a:lnTo>
                      <a:pt x="443" y="1175"/>
                    </a:lnTo>
                    <a:lnTo>
                      <a:pt x="491" y="1445"/>
                    </a:lnTo>
                    <a:lnTo>
                      <a:pt x="526" y="1732"/>
                    </a:lnTo>
                    <a:lnTo>
                      <a:pt x="544" y="2020"/>
                    </a:lnTo>
                    <a:lnTo>
                      <a:pt x="544" y="2326"/>
                    </a:lnTo>
                    <a:lnTo>
                      <a:pt x="532" y="2632"/>
                    </a:lnTo>
                    <a:lnTo>
                      <a:pt x="503" y="2931"/>
                    </a:lnTo>
                    <a:lnTo>
                      <a:pt x="455" y="3225"/>
                    </a:lnTo>
                    <a:lnTo>
                      <a:pt x="389" y="3513"/>
                    </a:lnTo>
                    <a:lnTo>
                      <a:pt x="311" y="3788"/>
                    </a:lnTo>
                    <a:lnTo>
                      <a:pt x="216" y="4058"/>
                    </a:lnTo>
                    <a:lnTo>
                      <a:pt x="102" y="4316"/>
                    </a:lnTo>
                    <a:lnTo>
                      <a:pt x="114" y="4316"/>
                    </a:lnTo>
                    <a:lnTo>
                      <a:pt x="228" y="4058"/>
                    </a:lnTo>
                    <a:lnTo>
                      <a:pt x="323" y="3788"/>
                    </a:lnTo>
                    <a:lnTo>
                      <a:pt x="401" y="3513"/>
                    </a:lnTo>
                    <a:lnTo>
                      <a:pt x="467" y="3225"/>
                    </a:lnTo>
                    <a:lnTo>
                      <a:pt x="515" y="2931"/>
                    </a:lnTo>
                    <a:lnTo>
                      <a:pt x="544" y="2632"/>
                    </a:lnTo>
                    <a:lnTo>
                      <a:pt x="556" y="2326"/>
                    </a:lnTo>
                    <a:lnTo>
                      <a:pt x="556" y="2020"/>
                    </a:lnTo>
                    <a:lnTo>
                      <a:pt x="556" y="2020"/>
                    </a:lnTo>
                    <a:close/>
                  </a:path>
                </a:pathLst>
              </a:custGeom>
              <a:gradFill rotWithShape="0">
                <a:gsLst>
                  <a:gs pos="0">
                    <a:schemeClr val="bg1"/>
                  </a:gs>
                  <a:gs pos="100000">
                    <a:schemeClr val="bg1">
                      <a:gamma/>
                      <a:shade val="66667"/>
                      <a:invGamma/>
                    </a:schemeClr>
                  </a:gs>
                </a:gsLst>
                <a:lin ang="5400000" scaled="1"/>
              </a:gradFill>
              <a:ln w="9525">
                <a:no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31" name="Freeform 12"/>
              <p:cNvSpPr/>
              <p:nvPr/>
            </p:nvSpPr>
            <p:spPr bwMode="hidden">
              <a:xfrm>
                <a:off x="4246" y="0"/>
                <a:ext cx="690" cy="4316"/>
              </a:xfrm>
              <a:custGeom>
                <a:avLst/>
                <a:gdLst/>
                <a:ahLst/>
                <a:cxnLst>
                  <a:cxn ang="0">
                    <a:pos x="688" y="2086"/>
                  </a:cxn>
                  <a:cxn ang="0">
                    <a:pos x="670" y="1810"/>
                  </a:cxn>
                  <a:cxn ang="0">
                    <a:pos x="634" y="1541"/>
                  </a:cxn>
                  <a:cxn ang="0">
                    <a:pos x="574" y="1271"/>
                  </a:cxn>
                  <a:cxn ang="0">
                    <a:pos x="497" y="1007"/>
                  </a:cxn>
                  <a:cxn ang="0">
                    <a:pos x="401" y="749"/>
                  </a:cxn>
                  <a:cxn ang="0">
                    <a:pos x="293" y="492"/>
                  </a:cxn>
                  <a:cxn ang="0">
                    <a:pos x="162" y="240"/>
                  </a:cxn>
                  <a:cxn ang="0">
                    <a:pos x="12" y="0"/>
                  </a:cxn>
                  <a:cxn ang="0">
                    <a:pos x="0" y="0"/>
                  </a:cxn>
                  <a:cxn ang="0">
                    <a:pos x="150" y="240"/>
                  </a:cxn>
                  <a:cxn ang="0">
                    <a:pos x="281" y="492"/>
                  </a:cxn>
                  <a:cxn ang="0">
                    <a:pos x="389" y="749"/>
                  </a:cxn>
                  <a:cxn ang="0">
                    <a:pos x="485" y="1007"/>
                  </a:cxn>
                  <a:cxn ang="0">
                    <a:pos x="562" y="1271"/>
                  </a:cxn>
                  <a:cxn ang="0">
                    <a:pos x="622" y="1541"/>
                  </a:cxn>
                  <a:cxn ang="0">
                    <a:pos x="658" y="1810"/>
                  </a:cxn>
                  <a:cxn ang="0">
                    <a:pos x="676" y="2086"/>
                  </a:cxn>
                  <a:cxn ang="0">
                    <a:pos x="676" y="2368"/>
                  </a:cxn>
                  <a:cxn ang="0">
                    <a:pos x="658" y="2650"/>
                  </a:cxn>
                  <a:cxn ang="0">
                    <a:pos x="616" y="2931"/>
                  </a:cxn>
                  <a:cxn ang="0">
                    <a:pos x="556" y="3213"/>
                  </a:cxn>
                  <a:cxn ang="0">
                    <a:pos x="473" y="3495"/>
                  </a:cxn>
                  <a:cxn ang="0">
                    <a:pos x="371" y="3777"/>
                  </a:cxn>
                  <a:cxn ang="0">
                    <a:pos x="251" y="4046"/>
                  </a:cxn>
                  <a:cxn ang="0">
                    <a:pos x="114" y="4316"/>
                  </a:cxn>
                  <a:cxn ang="0">
                    <a:pos x="126" y="4316"/>
                  </a:cxn>
                  <a:cxn ang="0">
                    <a:pos x="263" y="4046"/>
                  </a:cxn>
                  <a:cxn ang="0">
                    <a:pos x="383" y="3777"/>
                  </a:cxn>
                  <a:cxn ang="0">
                    <a:pos x="485" y="3495"/>
                  </a:cxn>
                  <a:cxn ang="0">
                    <a:pos x="568" y="3219"/>
                  </a:cxn>
                  <a:cxn ang="0">
                    <a:pos x="628" y="2937"/>
                  </a:cxn>
                  <a:cxn ang="0">
                    <a:pos x="670" y="2656"/>
                  </a:cxn>
                  <a:cxn ang="0">
                    <a:pos x="688" y="2368"/>
                  </a:cxn>
                  <a:cxn ang="0">
                    <a:pos x="688" y="2086"/>
                  </a:cxn>
                  <a:cxn ang="0">
                    <a:pos x="688" y="2086"/>
                  </a:cxn>
                </a:cxnLst>
                <a:rect l="0" t="0" r="r" b="b"/>
                <a:pathLst>
                  <a:path w="688" h="4316">
                    <a:moveTo>
                      <a:pt x="688" y="2086"/>
                    </a:moveTo>
                    <a:lnTo>
                      <a:pt x="670" y="1810"/>
                    </a:lnTo>
                    <a:lnTo>
                      <a:pt x="634" y="1541"/>
                    </a:lnTo>
                    <a:lnTo>
                      <a:pt x="574" y="1271"/>
                    </a:lnTo>
                    <a:lnTo>
                      <a:pt x="497" y="1007"/>
                    </a:lnTo>
                    <a:lnTo>
                      <a:pt x="401" y="749"/>
                    </a:lnTo>
                    <a:lnTo>
                      <a:pt x="293" y="492"/>
                    </a:lnTo>
                    <a:lnTo>
                      <a:pt x="162" y="240"/>
                    </a:lnTo>
                    <a:lnTo>
                      <a:pt x="12" y="0"/>
                    </a:lnTo>
                    <a:lnTo>
                      <a:pt x="0" y="0"/>
                    </a:lnTo>
                    <a:lnTo>
                      <a:pt x="150" y="240"/>
                    </a:lnTo>
                    <a:lnTo>
                      <a:pt x="281" y="492"/>
                    </a:lnTo>
                    <a:lnTo>
                      <a:pt x="389" y="749"/>
                    </a:lnTo>
                    <a:lnTo>
                      <a:pt x="485" y="1007"/>
                    </a:lnTo>
                    <a:lnTo>
                      <a:pt x="562" y="1271"/>
                    </a:lnTo>
                    <a:lnTo>
                      <a:pt x="622" y="1541"/>
                    </a:lnTo>
                    <a:lnTo>
                      <a:pt x="658" y="1810"/>
                    </a:lnTo>
                    <a:lnTo>
                      <a:pt x="676" y="2086"/>
                    </a:lnTo>
                    <a:lnTo>
                      <a:pt x="676" y="2368"/>
                    </a:lnTo>
                    <a:lnTo>
                      <a:pt x="658" y="2650"/>
                    </a:lnTo>
                    <a:lnTo>
                      <a:pt x="616" y="2931"/>
                    </a:lnTo>
                    <a:lnTo>
                      <a:pt x="556" y="3213"/>
                    </a:lnTo>
                    <a:lnTo>
                      <a:pt x="473" y="3495"/>
                    </a:lnTo>
                    <a:lnTo>
                      <a:pt x="371" y="3777"/>
                    </a:lnTo>
                    <a:lnTo>
                      <a:pt x="251" y="4046"/>
                    </a:lnTo>
                    <a:lnTo>
                      <a:pt x="114" y="4316"/>
                    </a:lnTo>
                    <a:lnTo>
                      <a:pt x="126" y="4316"/>
                    </a:lnTo>
                    <a:lnTo>
                      <a:pt x="263" y="4046"/>
                    </a:lnTo>
                    <a:lnTo>
                      <a:pt x="383" y="3777"/>
                    </a:lnTo>
                    <a:lnTo>
                      <a:pt x="485" y="3495"/>
                    </a:lnTo>
                    <a:lnTo>
                      <a:pt x="568" y="3219"/>
                    </a:lnTo>
                    <a:lnTo>
                      <a:pt x="628" y="2937"/>
                    </a:lnTo>
                    <a:lnTo>
                      <a:pt x="670" y="2656"/>
                    </a:lnTo>
                    <a:lnTo>
                      <a:pt x="688" y="2368"/>
                    </a:lnTo>
                    <a:lnTo>
                      <a:pt x="688" y="2086"/>
                    </a:lnTo>
                    <a:lnTo>
                      <a:pt x="688" y="2086"/>
                    </a:lnTo>
                    <a:close/>
                  </a:path>
                </a:pathLst>
              </a:custGeom>
              <a:gradFill rotWithShape="0">
                <a:gsLst>
                  <a:gs pos="0">
                    <a:schemeClr val="bg1"/>
                  </a:gs>
                  <a:gs pos="100000">
                    <a:schemeClr val="bg1">
                      <a:gamma/>
                      <a:shade val="66667"/>
                      <a:invGamma/>
                    </a:schemeClr>
                  </a:gs>
                </a:gsLst>
                <a:lin ang="5400000" scaled="1"/>
              </a:gradFill>
              <a:ln w="9525">
                <a:no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32" name="Freeform 13"/>
              <p:cNvSpPr/>
              <p:nvPr/>
            </p:nvSpPr>
            <p:spPr bwMode="hidden">
              <a:xfrm>
                <a:off x="4522" y="0"/>
                <a:ext cx="864" cy="4316"/>
              </a:xfrm>
              <a:custGeom>
                <a:avLst/>
                <a:gdLst/>
                <a:ahLst/>
                <a:cxnLst>
                  <a:cxn ang="0">
                    <a:pos x="855" y="2128"/>
                  </a:cxn>
                  <a:cxn ang="0">
                    <a:pos x="831" y="1834"/>
                  </a:cxn>
                  <a:cxn ang="0">
                    <a:pos x="808" y="1684"/>
                  </a:cxn>
                  <a:cxn ang="0">
                    <a:pos x="784" y="1541"/>
                  </a:cxn>
                  <a:cxn ang="0">
                    <a:pos x="748" y="1397"/>
                  </a:cxn>
                  <a:cxn ang="0">
                    <a:pos x="712" y="1253"/>
                  </a:cxn>
                  <a:cxn ang="0">
                    <a:pos x="664" y="1115"/>
                  </a:cxn>
                  <a:cxn ang="0">
                    <a:pos x="610" y="977"/>
                  </a:cxn>
                  <a:cxn ang="0">
                    <a:pos x="491" y="719"/>
                  </a:cxn>
                  <a:cxn ang="0">
                    <a:pos x="353" y="468"/>
                  </a:cxn>
                  <a:cxn ang="0">
                    <a:pos x="192" y="228"/>
                  </a:cxn>
                  <a:cxn ang="0">
                    <a:pos x="12" y="0"/>
                  </a:cxn>
                  <a:cxn ang="0">
                    <a:pos x="0" y="0"/>
                  </a:cxn>
                  <a:cxn ang="0">
                    <a:pos x="180" y="228"/>
                  </a:cxn>
                  <a:cxn ang="0">
                    <a:pos x="341" y="468"/>
                  </a:cxn>
                  <a:cxn ang="0">
                    <a:pos x="479" y="719"/>
                  </a:cxn>
                  <a:cxn ang="0">
                    <a:pos x="598" y="983"/>
                  </a:cxn>
                  <a:cxn ang="0">
                    <a:pos x="652" y="1121"/>
                  </a:cxn>
                  <a:cxn ang="0">
                    <a:pos x="700" y="1259"/>
                  </a:cxn>
                  <a:cxn ang="0">
                    <a:pos x="736" y="1403"/>
                  </a:cxn>
                  <a:cxn ang="0">
                    <a:pos x="772" y="1547"/>
                  </a:cxn>
                  <a:cxn ang="0">
                    <a:pos x="802" y="1690"/>
                  </a:cxn>
                  <a:cxn ang="0">
                    <a:pos x="819" y="1834"/>
                  </a:cxn>
                  <a:cxn ang="0">
                    <a:pos x="837" y="1984"/>
                  </a:cxn>
                  <a:cxn ang="0">
                    <a:pos x="843" y="2128"/>
                  </a:cxn>
                  <a:cxn ang="0">
                    <a:pos x="849" y="2278"/>
                  </a:cxn>
                  <a:cxn ang="0">
                    <a:pos x="843" y="2428"/>
                  </a:cxn>
                  <a:cxn ang="0">
                    <a:pos x="831" y="2572"/>
                  </a:cxn>
                  <a:cxn ang="0">
                    <a:pos x="819" y="2721"/>
                  </a:cxn>
                  <a:cxn ang="0">
                    <a:pos x="796" y="2865"/>
                  </a:cxn>
                  <a:cxn ang="0">
                    <a:pos x="766" y="3015"/>
                  </a:cxn>
                  <a:cxn ang="0">
                    <a:pos x="724" y="3159"/>
                  </a:cxn>
                  <a:cxn ang="0">
                    <a:pos x="682" y="3303"/>
                  </a:cxn>
                  <a:cxn ang="0">
                    <a:pos x="586" y="3567"/>
                  </a:cxn>
                  <a:cxn ang="0">
                    <a:pos x="473" y="3824"/>
                  </a:cxn>
                  <a:cxn ang="0">
                    <a:pos x="335" y="4076"/>
                  </a:cxn>
                  <a:cxn ang="0">
                    <a:pos x="180" y="4316"/>
                  </a:cxn>
                  <a:cxn ang="0">
                    <a:pos x="192" y="4316"/>
                  </a:cxn>
                  <a:cxn ang="0">
                    <a:pos x="347" y="4076"/>
                  </a:cxn>
                  <a:cxn ang="0">
                    <a:pos x="485" y="3824"/>
                  </a:cxn>
                  <a:cxn ang="0">
                    <a:pos x="598" y="3573"/>
                  </a:cxn>
                  <a:cxn ang="0">
                    <a:pos x="694" y="3309"/>
                  </a:cxn>
                  <a:cxn ang="0">
                    <a:pos x="736" y="3165"/>
                  </a:cxn>
                  <a:cxn ang="0">
                    <a:pos x="778" y="3021"/>
                  </a:cxn>
                  <a:cxn ang="0">
                    <a:pos x="808" y="2871"/>
                  </a:cxn>
                  <a:cxn ang="0">
                    <a:pos x="831" y="2727"/>
                  </a:cxn>
                  <a:cxn ang="0">
                    <a:pos x="843" y="2578"/>
                  </a:cxn>
                  <a:cxn ang="0">
                    <a:pos x="855" y="2428"/>
                  </a:cxn>
                  <a:cxn ang="0">
                    <a:pos x="861" y="2278"/>
                  </a:cxn>
                  <a:cxn ang="0">
                    <a:pos x="855" y="2128"/>
                  </a:cxn>
                  <a:cxn ang="0">
                    <a:pos x="855" y="2128"/>
                  </a:cxn>
                </a:cxnLst>
                <a:rect l="0" t="0" r="r" b="b"/>
                <a:pathLst>
                  <a:path w="861" h="4316">
                    <a:moveTo>
                      <a:pt x="855" y="2128"/>
                    </a:moveTo>
                    <a:lnTo>
                      <a:pt x="831" y="1834"/>
                    </a:lnTo>
                    <a:lnTo>
                      <a:pt x="808" y="1684"/>
                    </a:lnTo>
                    <a:lnTo>
                      <a:pt x="784" y="1541"/>
                    </a:lnTo>
                    <a:lnTo>
                      <a:pt x="748" y="1397"/>
                    </a:lnTo>
                    <a:lnTo>
                      <a:pt x="712" y="1253"/>
                    </a:lnTo>
                    <a:lnTo>
                      <a:pt x="664" y="1115"/>
                    </a:lnTo>
                    <a:lnTo>
                      <a:pt x="610" y="977"/>
                    </a:lnTo>
                    <a:lnTo>
                      <a:pt x="491" y="719"/>
                    </a:lnTo>
                    <a:lnTo>
                      <a:pt x="353" y="468"/>
                    </a:lnTo>
                    <a:lnTo>
                      <a:pt x="192" y="228"/>
                    </a:lnTo>
                    <a:lnTo>
                      <a:pt x="12" y="0"/>
                    </a:lnTo>
                    <a:lnTo>
                      <a:pt x="0" y="0"/>
                    </a:lnTo>
                    <a:lnTo>
                      <a:pt x="180" y="228"/>
                    </a:lnTo>
                    <a:lnTo>
                      <a:pt x="341" y="468"/>
                    </a:lnTo>
                    <a:lnTo>
                      <a:pt x="479" y="719"/>
                    </a:lnTo>
                    <a:lnTo>
                      <a:pt x="598" y="983"/>
                    </a:lnTo>
                    <a:lnTo>
                      <a:pt x="652" y="1121"/>
                    </a:lnTo>
                    <a:lnTo>
                      <a:pt x="700" y="1259"/>
                    </a:lnTo>
                    <a:lnTo>
                      <a:pt x="736" y="1403"/>
                    </a:lnTo>
                    <a:lnTo>
                      <a:pt x="772" y="1547"/>
                    </a:lnTo>
                    <a:lnTo>
                      <a:pt x="802" y="1690"/>
                    </a:lnTo>
                    <a:lnTo>
                      <a:pt x="819" y="1834"/>
                    </a:lnTo>
                    <a:lnTo>
                      <a:pt x="837" y="1984"/>
                    </a:lnTo>
                    <a:lnTo>
                      <a:pt x="843" y="2128"/>
                    </a:lnTo>
                    <a:lnTo>
                      <a:pt x="849" y="2278"/>
                    </a:lnTo>
                    <a:lnTo>
                      <a:pt x="843" y="2428"/>
                    </a:lnTo>
                    <a:lnTo>
                      <a:pt x="831" y="2572"/>
                    </a:lnTo>
                    <a:lnTo>
                      <a:pt x="819" y="2721"/>
                    </a:lnTo>
                    <a:lnTo>
                      <a:pt x="796" y="2865"/>
                    </a:lnTo>
                    <a:lnTo>
                      <a:pt x="766" y="3015"/>
                    </a:lnTo>
                    <a:lnTo>
                      <a:pt x="724" y="3159"/>
                    </a:lnTo>
                    <a:lnTo>
                      <a:pt x="682" y="3303"/>
                    </a:lnTo>
                    <a:lnTo>
                      <a:pt x="586" y="3567"/>
                    </a:lnTo>
                    <a:lnTo>
                      <a:pt x="473" y="3824"/>
                    </a:lnTo>
                    <a:lnTo>
                      <a:pt x="335" y="4076"/>
                    </a:lnTo>
                    <a:lnTo>
                      <a:pt x="180" y="4316"/>
                    </a:lnTo>
                    <a:lnTo>
                      <a:pt x="192" y="4316"/>
                    </a:lnTo>
                    <a:lnTo>
                      <a:pt x="347" y="4076"/>
                    </a:lnTo>
                    <a:lnTo>
                      <a:pt x="485" y="3824"/>
                    </a:lnTo>
                    <a:lnTo>
                      <a:pt x="598" y="3573"/>
                    </a:lnTo>
                    <a:lnTo>
                      <a:pt x="694" y="3309"/>
                    </a:lnTo>
                    <a:lnTo>
                      <a:pt x="736" y="3165"/>
                    </a:lnTo>
                    <a:lnTo>
                      <a:pt x="778" y="3021"/>
                    </a:lnTo>
                    <a:lnTo>
                      <a:pt x="808" y="2871"/>
                    </a:lnTo>
                    <a:lnTo>
                      <a:pt x="831" y="2727"/>
                    </a:lnTo>
                    <a:lnTo>
                      <a:pt x="843" y="2578"/>
                    </a:lnTo>
                    <a:lnTo>
                      <a:pt x="855" y="2428"/>
                    </a:lnTo>
                    <a:lnTo>
                      <a:pt x="861" y="2278"/>
                    </a:lnTo>
                    <a:lnTo>
                      <a:pt x="855" y="2128"/>
                    </a:lnTo>
                    <a:lnTo>
                      <a:pt x="855" y="2128"/>
                    </a:lnTo>
                    <a:close/>
                  </a:path>
                </a:pathLst>
              </a:custGeom>
              <a:gradFill rotWithShape="0">
                <a:gsLst>
                  <a:gs pos="0">
                    <a:schemeClr val="bg1"/>
                  </a:gs>
                  <a:gs pos="100000">
                    <a:schemeClr val="bg1">
                      <a:gamma/>
                      <a:shade val="66667"/>
                      <a:invGamma/>
                    </a:schemeClr>
                  </a:gs>
                </a:gsLst>
                <a:lin ang="5400000" scaled="1"/>
              </a:gradFill>
              <a:ln w="9525">
                <a:no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33" name="Freeform 14"/>
              <p:cNvSpPr/>
              <p:nvPr/>
            </p:nvSpPr>
            <p:spPr bwMode="hidden">
              <a:xfrm>
                <a:off x="2399" y="0"/>
                <a:ext cx="150" cy="4316"/>
              </a:xfrm>
              <a:custGeom>
                <a:avLst/>
                <a:gdLst/>
                <a:ahLst/>
                <a:cxnLst>
                  <a:cxn ang="0">
                    <a:pos x="18" y="1942"/>
                  </a:cxn>
                  <a:cxn ang="0">
                    <a:pos x="30" y="1630"/>
                  </a:cxn>
                  <a:cxn ang="0">
                    <a:pos x="42" y="1331"/>
                  </a:cxn>
                  <a:cxn ang="0">
                    <a:pos x="59" y="1055"/>
                  </a:cxn>
                  <a:cxn ang="0">
                    <a:pos x="77" y="791"/>
                  </a:cxn>
                  <a:cxn ang="0">
                    <a:pos x="83" y="671"/>
                  </a:cxn>
                  <a:cxn ang="0">
                    <a:pos x="95" y="557"/>
                  </a:cxn>
                  <a:cxn ang="0">
                    <a:pos x="107" y="444"/>
                  </a:cxn>
                  <a:cxn ang="0">
                    <a:pos x="113" y="342"/>
                  </a:cxn>
                  <a:cxn ang="0">
                    <a:pos x="125" y="246"/>
                  </a:cxn>
                  <a:cxn ang="0">
                    <a:pos x="131" y="156"/>
                  </a:cxn>
                  <a:cxn ang="0">
                    <a:pos x="143" y="72"/>
                  </a:cxn>
                  <a:cxn ang="0">
                    <a:pos x="149" y="0"/>
                  </a:cxn>
                  <a:cxn ang="0">
                    <a:pos x="137" y="0"/>
                  </a:cxn>
                  <a:cxn ang="0">
                    <a:pos x="131" y="72"/>
                  </a:cxn>
                  <a:cxn ang="0">
                    <a:pos x="119" y="156"/>
                  </a:cxn>
                  <a:cxn ang="0">
                    <a:pos x="113" y="246"/>
                  </a:cxn>
                  <a:cxn ang="0">
                    <a:pos x="101" y="342"/>
                  </a:cxn>
                  <a:cxn ang="0">
                    <a:pos x="95" y="444"/>
                  </a:cxn>
                  <a:cxn ang="0">
                    <a:pos x="83" y="557"/>
                  </a:cxn>
                  <a:cxn ang="0">
                    <a:pos x="71" y="671"/>
                  </a:cxn>
                  <a:cxn ang="0">
                    <a:pos x="65" y="791"/>
                  </a:cxn>
                  <a:cxn ang="0">
                    <a:pos x="48" y="1055"/>
                  </a:cxn>
                  <a:cxn ang="0">
                    <a:pos x="30" y="1331"/>
                  </a:cxn>
                  <a:cxn ang="0">
                    <a:pos x="18" y="1630"/>
                  </a:cxn>
                  <a:cxn ang="0">
                    <a:pos x="6" y="1942"/>
                  </a:cxn>
                  <a:cxn ang="0">
                    <a:pos x="0" y="2278"/>
                  </a:cxn>
                  <a:cxn ang="0">
                    <a:pos x="6" y="2602"/>
                  </a:cxn>
                  <a:cxn ang="0">
                    <a:pos x="12" y="2919"/>
                  </a:cxn>
                  <a:cxn ang="0">
                    <a:pos x="24" y="3219"/>
                  </a:cxn>
                  <a:cxn ang="0">
                    <a:pos x="36" y="3513"/>
                  </a:cxn>
                  <a:cxn ang="0">
                    <a:pos x="59" y="3794"/>
                  </a:cxn>
                  <a:cxn ang="0">
                    <a:pos x="89" y="4058"/>
                  </a:cxn>
                  <a:cxn ang="0">
                    <a:pos x="125" y="4316"/>
                  </a:cxn>
                  <a:cxn ang="0">
                    <a:pos x="137" y="4316"/>
                  </a:cxn>
                  <a:cxn ang="0">
                    <a:pos x="101" y="4058"/>
                  </a:cxn>
                  <a:cxn ang="0">
                    <a:pos x="71" y="3794"/>
                  </a:cxn>
                  <a:cxn ang="0">
                    <a:pos x="48" y="3513"/>
                  </a:cxn>
                  <a:cxn ang="0">
                    <a:pos x="36" y="3225"/>
                  </a:cxn>
                  <a:cxn ang="0">
                    <a:pos x="24" y="2919"/>
                  </a:cxn>
                  <a:cxn ang="0">
                    <a:pos x="18" y="2608"/>
                  </a:cxn>
                  <a:cxn ang="0">
                    <a:pos x="12" y="2278"/>
                  </a:cxn>
                  <a:cxn ang="0">
                    <a:pos x="18" y="1942"/>
                  </a:cxn>
                  <a:cxn ang="0">
                    <a:pos x="18" y="1942"/>
                  </a:cxn>
                </a:cxnLst>
                <a:rect l="0" t="0" r="r" b="b"/>
                <a:pathLst>
                  <a:path w="149" h="4316">
                    <a:moveTo>
                      <a:pt x="18" y="1942"/>
                    </a:moveTo>
                    <a:lnTo>
                      <a:pt x="30" y="1630"/>
                    </a:lnTo>
                    <a:lnTo>
                      <a:pt x="42" y="1331"/>
                    </a:lnTo>
                    <a:lnTo>
                      <a:pt x="59" y="1055"/>
                    </a:lnTo>
                    <a:lnTo>
                      <a:pt x="77" y="791"/>
                    </a:lnTo>
                    <a:lnTo>
                      <a:pt x="83" y="671"/>
                    </a:lnTo>
                    <a:lnTo>
                      <a:pt x="95" y="557"/>
                    </a:lnTo>
                    <a:lnTo>
                      <a:pt x="107" y="444"/>
                    </a:lnTo>
                    <a:lnTo>
                      <a:pt x="113" y="342"/>
                    </a:lnTo>
                    <a:lnTo>
                      <a:pt x="125" y="246"/>
                    </a:lnTo>
                    <a:lnTo>
                      <a:pt x="131" y="156"/>
                    </a:lnTo>
                    <a:lnTo>
                      <a:pt x="143" y="72"/>
                    </a:lnTo>
                    <a:lnTo>
                      <a:pt x="149" y="0"/>
                    </a:lnTo>
                    <a:lnTo>
                      <a:pt x="137" y="0"/>
                    </a:lnTo>
                    <a:lnTo>
                      <a:pt x="131" y="72"/>
                    </a:lnTo>
                    <a:lnTo>
                      <a:pt x="119" y="156"/>
                    </a:lnTo>
                    <a:lnTo>
                      <a:pt x="113" y="246"/>
                    </a:lnTo>
                    <a:lnTo>
                      <a:pt x="101" y="342"/>
                    </a:lnTo>
                    <a:lnTo>
                      <a:pt x="95" y="444"/>
                    </a:lnTo>
                    <a:lnTo>
                      <a:pt x="83" y="557"/>
                    </a:lnTo>
                    <a:lnTo>
                      <a:pt x="71" y="671"/>
                    </a:lnTo>
                    <a:lnTo>
                      <a:pt x="65" y="791"/>
                    </a:lnTo>
                    <a:lnTo>
                      <a:pt x="48" y="1055"/>
                    </a:lnTo>
                    <a:lnTo>
                      <a:pt x="30" y="1331"/>
                    </a:lnTo>
                    <a:lnTo>
                      <a:pt x="18" y="1630"/>
                    </a:lnTo>
                    <a:lnTo>
                      <a:pt x="6" y="1942"/>
                    </a:lnTo>
                    <a:lnTo>
                      <a:pt x="0" y="2278"/>
                    </a:lnTo>
                    <a:lnTo>
                      <a:pt x="6" y="2602"/>
                    </a:lnTo>
                    <a:lnTo>
                      <a:pt x="12" y="2919"/>
                    </a:lnTo>
                    <a:lnTo>
                      <a:pt x="24" y="3219"/>
                    </a:lnTo>
                    <a:lnTo>
                      <a:pt x="36" y="3513"/>
                    </a:lnTo>
                    <a:lnTo>
                      <a:pt x="59" y="3794"/>
                    </a:lnTo>
                    <a:lnTo>
                      <a:pt x="89" y="4058"/>
                    </a:lnTo>
                    <a:lnTo>
                      <a:pt x="125" y="4316"/>
                    </a:lnTo>
                    <a:lnTo>
                      <a:pt x="137" y="4316"/>
                    </a:lnTo>
                    <a:lnTo>
                      <a:pt x="101" y="4058"/>
                    </a:lnTo>
                    <a:lnTo>
                      <a:pt x="71" y="3794"/>
                    </a:lnTo>
                    <a:lnTo>
                      <a:pt x="48" y="3513"/>
                    </a:lnTo>
                    <a:lnTo>
                      <a:pt x="36" y="3225"/>
                    </a:lnTo>
                    <a:lnTo>
                      <a:pt x="24" y="2919"/>
                    </a:lnTo>
                    <a:lnTo>
                      <a:pt x="18" y="2608"/>
                    </a:lnTo>
                    <a:lnTo>
                      <a:pt x="12" y="2278"/>
                    </a:lnTo>
                    <a:lnTo>
                      <a:pt x="18" y="1942"/>
                    </a:lnTo>
                    <a:lnTo>
                      <a:pt x="18" y="1942"/>
                    </a:lnTo>
                    <a:close/>
                  </a:path>
                </a:pathLst>
              </a:custGeom>
              <a:gradFill rotWithShape="0">
                <a:gsLst>
                  <a:gs pos="0">
                    <a:schemeClr val="bg1"/>
                  </a:gs>
                  <a:gs pos="100000">
                    <a:schemeClr val="bg1">
                      <a:gamma/>
                      <a:shade val="66667"/>
                      <a:invGamma/>
                    </a:schemeClr>
                  </a:gs>
                </a:gsLst>
                <a:lin ang="5400000" scaled="1"/>
              </a:gradFill>
              <a:ln w="9525">
                <a:no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34" name="Freeform 15"/>
              <p:cNvSpPr/>
              <p:nvPr/>
            </p:nvSpPr>
            <p:spPr bwMode="hidden">
              <a:xfrm>
                <a:off x="1967" y="0"/>
                <a:ext cx="300" cy="4316"/>
              </a:xfrm>
              <a:custGeom>
                <a:avLst/>
                <a:gdLst/>
                <a:ahLst/>
                <a:cxnLst>
                  <a:cxn ang="0">
                    <a:pos x="18" y="2062"/>
                  </a:cxn>
                  <a:cxn ang="0">
                    <a:pos x="30" y="1750"/>
                  </a:cxn>
                  <a:cxn ang="0">
                    <a:pos x="54" y="1451"/>
                  </a:cxn>
                  <a:cxn ang="0">
                    <a:pos x="84" y="1169"/>
                  </a:cxn>
                  <a:cxn ang="0">
                    <a:pos x="126" y="899"/>
                  </a:cxn>
                  <a:cxn ang="0">
                    <a:pos x="162" y="641"/>
                  </a:cxn>
                  <a:cxn ang="0">
                    <a:pos x="209" y="408"/>
                  </a:cxn>
                  <a:cxn ang="0">
                    <a:pos x="251" y="192"/>
                  </a:cxn>
                  <a:cxn ang="0">
                    <a:pos x="299" y="0"/>
                  </a:cxn>
                  <a:cxn ang="0">
                    <a:pos x="287" y="0"/>
                  </a:cxn>
                  <a:cxn ang="0">
                    <a:pos x="239" y="192"/>
                  </a:cxn>
                  <a:cxn ang="0">
                    <a:pos x="198" y="408"/>
                  </a:cxn>
                  <a:cxn ang="0">
                    <a:pos x="156" y="641"/>
                  </a:cxn>
                  <a:cxn ang="0">
                    <a:pos x="114" y="899"/>
                  </a:cxn>
                  <a:cxn ang="0">
                    <a:pos x="78" y="1169"/>
                  </a:cxn>
                  <a:cxn ang="0">
                    <a:pos x="48" y="1451"/>
                  </a:cxn>
                  <a:cxn ang="0">
                    <a:pos x="24" y="1750"/>
                  </a:cxn>
                  <a:cxn ang="0">
                    <a:pos x="6" y="2062"/>
                  </a:cxn>
                  <a:cxn ang="0">
                    <a:pos x="0" y="2374"/>
                  </a:cxn>
                  <a:cxn ang="0">
                    <a:pos x="12" y="2674"/>
                  </a:cxn>
                  <a:cxn ang="0">
                    <a:pos x="30" y="2973"/>
                  </a:cxn>
                  <a:cxn ang="0">
                    <a:pos x="54" y="3255"/>
                  </a:cxn>
                  <a:cxn ang="0">
                    <a:pos x="96" y="3537"/>
                  </a:cxn>
                  <a:cxn ang="0">
                    <a:pos x="144" y="3806"/>
                  </a:cxn>
                  <a:cxn ang="0">
                    <a:pos x="203" y="4064"/>
                  </a:cxn>
                  <a:cxn ang="0">
                    <a:pos x="275" y="4316"/>
                  </a:cxn>
                  <a:cxn ang="0">
                    <a:pos x="287" y="4316"/>
                  </a:cxn>
                  <a:cxn ang="0">
                    <a:pos x="215" y="4064"/>
                  </a:cxn>
                  <a:cxn ang="0">
                    <a:pos x="156" y="3806"/>
                  </a:cxn>
                  <a:cxn ang="0">
                    <a:pos x="108" y="3537"/>
                  </a:cxn>
                  <a:cxn ang="0">
                    <a:pos x="66" y="3261"/>
                  </a:cxn>
                  <a:cxn ang="0">
                    <a:pos x="42" y="2973"/>
                  </a:cxn>
                  <a:cxn ang="0">
                    <a:pos x="24" y="2680"/>
                  </a:cxn>
                  <a:cxn ang="0">
                    <a:pos x="12" y="2374"/>
                  </a:cxn>
                  <a:cxn ang="0">
                    <a:pos x="18" y="2062"/>
                  </a:cxn>
                  <a:cxn ang="0">
                    <a:pos x="18" y="2062"/>
                  </a:cxn>
                </a:cxnLst>
                <a:rect l="0" t="0" r="r" b="b"/>
                <a:pathLst>
                  <a:path w="299" h="4316">
                    <a:moveTo>
                      <a:pt x="18" y="2062"/>
                    </a:moveTo>
                    <a:lnTo>
                      <a:pt x="30" y="1750"/>
                    </a:lnTo>
                    <a:lnTo>
                      <a:pt x="54" y="1451"/>
                    </a:lnTo>
                    <a:lnTo>
                      <a:pt x="84" y="1169"/>
                    </a:lnTo>
                    <a:lnTo>
                      <a:pt x="126" y="899"/>
                    </a:lnTo>
                    <a:lnTo>
                      <a:pt x="162" y="641"/>
                    </a:lnTo>
                    <a:lnTo>
                      <a:pt x="209" y="408"/>
                    </a:lnTo>
                    <a:lnTo>
                      <a:pt x="251" y="192"/>
                    </a:lnTo>
                    <a:lnTo>
                      <a:pt x="299" y="0"/>
                    </a:lnTo>
                    <a:lnTo>
                      <a:pt x="287" y="0"/>
                    </a:lnTo>
                    <a:lnTo>
                      <a:pt x="239" y="192"/>
                    </a:lnTo>
                    <a:lnTo>
                      <a:pt x="198" y="408"/>
                    </a:lnTo>
                    <a:lnTo>
                      <a:pt x="156" y="641"/>
                    </a:lnTo>
                    <a:lnTo>
                      <a:pt x="114" y="899"/>
                    </a:lnTo>
                    <a:lnTo>
                      <a:pt x="78" y="1169"/>
                    </a:lnTo>
                    <a:lnTo>
                      <a:pt x="48" y="1451"/>
                    </a:lnTo>
                    <a:lnTo>
                      <a:pt x="24" y="1750"/>
                    </a:lnTo>
                    <a:lnTo>
                      <a:pt x="6" y="2062"/>
                    </a:lnTo>
                    <a:lnTo>
                      <a:pt x="0" y="2374"/>
                    </a:lnTo>
                    <a:lnTo>
                      <a:pt x="12" y="2674"/>
                    </a:lnTo>
                    <a:lnTo>
                      <a:pt x="30" y="2973"/>
                    </a:lnTo>
                    <a:lnTo>
                      <a:pt x="54" y="3255"/>
                    </a:lnTo>
                    <a:lnTo>
                      <a:pt x="96" y="3537"/>
                    </a:lnTo>
                    <a:lnTo>
                      <a:pt x="144" y="3806"/>
                    </a:lnTo>
                    <a:lnTo>
                      <a:pt x="203" y="4064"/>
                    </a:lnTo>
                    <a:lnTo>
                      <a:pt x="275" y="4316"/>
                    </a:lnTo>
                    <a:lnTo>
                      <a:pt x="287" y="4316"/>
                    </a:lnTo>
                    <a:lnTo>
                      <a:pt x="215" y="4064"/>
                    </a:lnTo>
                    <a:lnTo>
                      <a:pt x="156" y="3806"/>
                    </a:lnTo>
                    <a:lnTo>
                      <a:pt x="108" y="3537"/>
                    </a:lnTo>
                    <a:lnTo>
                      <a:pt x="66" y="3261"/>
                    </a:lnTo>
                    <a:lnTo>
                      <a:pt x="42" y="2973"/>
                    </a:lnTo>
                    <a:lnTo>
                      <a:pt x="24" y="2680"/>
                    </a:lnTo>
                    <a:lnTo>
                      <a:pt x="12" y="2374"/>
                    </a:lnTo>
                    <a:lnTo>
                      <a:pt x="18" y="2062"/>
                    </a:lnTo>
                    <a:lnTo>
                      <a:pt x="18" y="2062"/>
                    </a:lnTo>
                    <a:close/>
                  </a:path>
                </a:pathLst>
              </a:custGeom>
              <a:gradFill rotWithShape="0">
                <a:gsLst>
                  <a:gs pos="0">
                    <a:schemeClr val="bg1"/>
                  </a:gs>
                  <a:gs pos="100000">
                    <a:schemeClr val="bg1">
                      <a:gamma/>
                      <a:shade val="66667"/>
                      <a:invGamma/>
                    </a:schemeClr>
                  </a:gs>
                </a:gsLst>
                <a:lin ang="5400000" scaled="1"/>
              </a:gradFill>
              <a:ln w="9525">
                <a:no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35" name="Freeform 16"/>
              <p:cNvSpPr/>
              <p:nvPr/>
            </p:nvSpPr>
            <p:spPr bwMode="hidden">
              <a:xfrm>
                <a:off x="1566" y="0"/>
                <a:ext cx="425" cy="4316"/>
              </a:xfrm>
              <a:custGeom>
                <a:avLst/>
                <a:gdLst/>
                <a:ahLst/>
                <a:cxnLst>
                  <a:cxn ang="0">
                    <a:pos x="424" y="0"/>
                  </a:cxn>
                  <a:cxn ang="0">
                    <a:pos x="412" y="0"/>
                  </a:cxn>
                  <a:cxn ang="0">
                    <a:pos x="316" y="222"/>
                  </a:cxn>
                  <a:cxn ang="0">
                    <a:pos x="239" y="462"/>
                  </a:cxn>
                  <a:cxn ang="0">
                    <a:pos x="167" y="707"/>
                  </a:cxn>
                  <a:cxn ang="0">
                    <a:pos x="107" y="971"/>
                  </a:cxn>
                  <a:cxn ang="0">
                    <a:pos x="65" y="1247"/>
                  </a:cxn>
                  <a:cxn ang="0">
                    <a:pos x="29" y="1529"/>
                  </a:cxn>
                  <a:cxn ang="0">
                    <a:pos x="6" y="1822"/>
                  </a:cxn>
                  <a:cxn ang="0">
                    <a:pos x="0" y="2122"/>
                  </a:cxn>
                  <a:cxn ang="0">
                    <a:pos x="6" y="2404"/>
                  </a:cxn>
                  <a:cxn ang="0">
                    <a:pos x="24" y="2686"/>
                  </a:cxn>
                  <a:cxn ang="0">
                    <a:pos x="47" y="2961"/>
                  </a:cxn>
                  <a:cxn ang="0">
                    <a:pos x="89" y="3243"/>
                  </a:cxn>
                  <a:cxn ang="0">
                    <a:pos x="137" y="3519"/>
                  </a:cxn>
                  <a:cxn ang="0">
                    <a:pos x="197" y="3788"/>
                  </a:cxn>
                  <a:cxn ang="0">
                    <a:pos x="269" y="4058"/>
                  </a:cxn>
                  <a:cxn ang="0">
                    <a:pos x="346" y="4316"/>
                  </a:cxn>
                  <a:cxn ang="0">
                    <a:pos x="358" y="4316"/>
                  </a:cxn>
                  <a:cxn ang="0">
                    <a:pos x="281" y="4058"/>
                  </a:cxn>
                  <a:cxn ang="0">
                    <a:pos x="209" y="3788"/>
                  </a:cxn>
                  <a:cxn ang="0">
                    <a:pos x="149" y="3519"/>
                  </a:cxn>
                  <a:cxn ang="0">
                    <a:pos x="101" y="3243"/>
                  </a:cxn>
                  <a:cxn ang="0">
                    <a:pos x="59" y="2961"/>
                  </a:cxn>
                  <a:cxn ang="0">
                    <a:pos x="35" y="2686"/>
                  </a:cxn>
                  <a:cxn ang="0">
                    <a:pos x="18" y="2404"/>
                  </a:cxn>
                  <a:cxn ang="0">
                    <a:pos x="12" y="2122"/>
                  </a:cxn>
                  <a:cxn ang="0">
                    <a:pos x="18" y="1822"/>
                  </a:cxn>
                  <a:cxn ang="0">
                    <a:pos x="41" y="1529"/>
                  </a:cxn>
                  <a:cxn ang="0">
                    <a:pos x="71" y="1247"/>
                  </a:cxn>
                  <a:cxn ang="0">
                    <a:pos x="119" y="971"/>
                  </a:cxn>
                  <a:cxn ang="0">
                    <a:pos x="179" y="707"/>
                  </a:cxn>
                  <a:cxn ang="0">
                    <a:pos x="245" y="462"/>
                  </a:cxn>
                  <a:cxn ang="0">
                    <a:pos x="328" y="222"/>
                  </a:cxn>
                  <a:cxn ang="0">
                    <a:pos x="424" y="0"/>
                  </a:cxn>
                  <a:cxn ang="0">
                    <a:pos x="424" y="0"/>
                  </a:cxn>
                </a:cxnLst>
                <a:rect l="0" t="0" r="r" b="b"/>
                <a:pathLst>
                  <a:path w="424" h="4316">
                    <a:moveTo>
                      <a:pt x="424" y="0"/>
                    </a:moveTo>
                    <a:lnTo>
                      <a:pt x="412" y="0"/>
                    </a:lnTo>
                    <a:lnTo>
                      <a:pt x="316" y="222"/>
                    </a:lnTo>
                    <a:lnTo>
                      <a:pt x="239" y="462"/>
                    </a:lnTo>
                    <a:lnTo>
                      <a:pt x="167" y="707"/>
                    </a:lnTo>
                    <a:lnTo>
                      <a:pt x="107" y="971"/>
                    </a:lnTo>
                    <a:lnTo>
                      <a:pt x="65" y="1247"/>
                    </a:lnTo>
                    <a:lnTo>
                      <a:pt x="29" y="1529"/>
                    </a:lnTo>
                    <a:lnTo>
                      <a:pt x="6" y="1822"/>
                    </a:lnTo>
                    <a:lnTo>
                      <a:pt x="0" y="2122"/>
                    </a:lnTo>
                    <a:lnTo>
                      <a:pt x="6" y="2404"/>
                    </a:lnTo>
                    <a:lnTo>
                      <a:pt x="24" y="2686"/>
                    </a:lnTo>
                    <a:lnTo>
                      <a:pt x="47" y="2961"/>
                    </a:lnTo>
                    <a:lnTo>
                      <a:pt x="89" y="3243"/>
                    </a:lnTo>
                    <a:lnTo>
                      <a:pt x="137" y="3519"/>
                    </a:lnTo>
                    <a:lnTo>
                      <a:pt x="197" y="3788"/>
                    </a:lnTo>
                    <a:lnTo>
                      <a:pt x="269" y="4058"/>
                    </a:lnTo>
                    <a:lnTo>
                      <a:pt x="346" y="4316"/>
                    </a:lnTo>
                    <a:lnTo>
                      <a:pt x="358" y="4316"/>
                    </a:lnTo>
                    <a:lnTo>
                      <a:pt x="281" y="4058"/>
                    </a:lnTo>
                    <a:lnTo>
                      <a:pt x="209" y="3788"/>
                    </a:lnTo>
                    <a:lnTo>
                      <a:pt x="149" y="3519"/>
                    </a:lnTo>
                    <a:lnTo>
                      <a:pt x="101" y="3243"/>
                    </a:lnTo>
                    <a:lnTo>
                      <a:pt x="59" y="2961"/>
                    </a:lnTo>
                    <a:lnTo>
                      <a:pt x="35" y="2686"/>
                    </a:lnTo>
                    <a:lnTo>
                      <a:pt x="18" y="2404"/>
                    </a:lnTo>
                    <a:lnTo>
                      <a:pt x="12" y="2122"/>
                    </a:lnTo>
                    <a:lnTo>
                      <a:pt x="18" y="1822"/>
                    </a:lnTo>
                    <a:lnTo>
                      <a:pt x="41" y="1529"/>
                    </a:lnTo>
                    <a:lnTo>
                      <a:pt x="71" y="1247"/>
                    </a:lnTo>
                    <a:lnTo>
                      <a:pt x="119" y="971"/>
                    </a:lnTo>
                    <a:lnTo>
                      <a:pt x="179" y="707"/>
                    </a:lnTo>
                    <a:lnTo>
                      <a:pt x="245" y="462"/>
                    </a:lnTo>
                    <a:lnTo>
                      <a:pt x="328" y="222"/>
                    </a:lnTo>
                    <a:lnTo>
                      <a:pt x="424" y="0"/>
                    </a:lnTo>
                    <a:lnTo>
                      <a:pt x="424" y="0"/>
                    </a:lnTo>
                    <a:close/>
                  </a:path>
                </a:pathLst>
              </a:custGeom>
              <a:gradFill rotWithShape="0">
                <a:gsLst>
                  <a:gs pos="0">
                    <a:schemeClr val="bg1"/>
                  </a:gs>
                  <a:gs pos="100000">
                    <a:schemeClr val="bg1">
                      <a:gamma/>
                      <a:shade val="66667"/>
                      <a:invGamma/>
                    </a:schemeClr>
                  </a:gs>
                </a:gsLst>
                <a:lin ang="5400000" scaled="1"/>
              </a:gradFill>
              <a:ln w="9525">
                <a:no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36" name="Freeform 17"/>
              <p:cNvSpPr/>
              <p:nvPr/>
            </p:nvSpPr>
            <p:spPr bwMode="hidden">
              <a:xfrm>
                <a:off x="1128" y="0"/>
                <a:ext cx="575" cy="4316"/>
              </a:xfrm>
              <a:custGeom>
                <a:avLst/>
                <a:gdLst/>
                <a:ahLst/>
                <a:cxnLst>
                  <a:cxn ang="0">
                    <a:pos x="12" y="2146"/>
                  </a:cxn>
                  <a:cxn ang="0">
                    <a:pos x="24" y="1846"/>
                  </a:cxn>
                  <a:cxn ang="0">
                    <a:pos x="54" y="1559"/>
                  </a:cxn>
                  <a:cxn ang="0">
                    <a:pos x="96" y="1277"/>
                  </a:cxn>
                  <a:cxn ang="0">
                    <a:pos x="162" y="1001"/>
                  </a:cxn>
                  <a:cxn ang="0">
                    <a:pos x="239" y="731"/>
                  </a:cxn>
                  <a:cxn ang="0">
                    <a:pos x="335" y="480"/>
                  </a:cxn>
                  <a:cxn ang="0">
                    <a:pos x="449" y="234"/>
                  </a:cxn>
                  <a:cxn ang="0">
                    <a:pos x="574" y="0"/>
                  </a:cxn>
                  <a:cxn ang="0">
                    <a:pos x="562" y="0"/>
                  </a:cxn>
                  <a:cxn ang="0">
                    <a:pos x="437" y="234"/>
                  </a:cxn>
                  <a:cxn ang="0">
                    <a:pos x="323" y="480"/>
                  </a:cxn>
                  <a:cxn ang="0">
                    <a:pos x="227" y="737"/>
                  </a:cxn>
                  <a:cxn ang="0">
                    <a:pos x="150" y="1001"/>
                  </a:cxn>
                  <a:cxn ang="0">
                    <a:pos x="84" y="1277"/>
                  </a:cxn>
                  <a:cxn ang="0">
                    <a:pos x="42" y="1559"/>
                  </a:cxn>
                  <a:cxn ang="0">
                    <a:pos x="12" y="1852"/>
                  </a:cxn>
                  <a:cxn ang="0">
                    <a:pos x="0" y="2146"/>
                  </a:cxn>
                  <a:cxn ang="0">
                    <a:pos x="6" y="2434"/>
                  </a:cxn>
                  <a:cxn ang="0">
                    <a:pos x="30" y="2715"/>
                  </a:cxn>
                  <a:cxn ang="0">
                    <a:pos x="66" y="2997"/>
                  </a:cxn>
                  <a:cxn ang="0">
                    <a:pos x="120" y="3273"/>
                  </a:cxn>
                  <a:cxn ang="0">
                    <a:pos x="191" y="3549"/>
                  </a:cxn>
                  <a:cxn ang="0">
                    <a:pos x="275" y="3812"/>
                  </a:cxn>
                  <a:cxn ang="0">
                    <a:pos x="371" y="4070"/>
                  </a:cxn>
                  <a:cxn ang="0">
                    <a:pos x="484" y="4316"/>
                  </a:cxn>
                  <a:cxn ang="0">
                    <a:pos x="496" y="4316"/>
                  </a:cxn>
                  <a:cxn ang="0">
                    <a:pos x="383" y="4070"/>
                  </a:cxn>
                  <a:cxn ang="0">
                    <a:pos x="287" y="3812"/>
                  </a:cxn>
                  <a:cxn ang="0">
                    <a:pos x="203" y="3549"/>
                  </a:cxn>
                  <a:cxn ang="0">
                    <a:pos x="132" y="3273"/>
                  </a:cxn>
                  <a:cxn ang="0">
                    <a:pos x="78" y="2997"/>
                  </a:cxn>
                  <a:cxn ang="0">
                    <a:pos x="42" y="2715"/>
                  </a:cxn>
                  <a:cxn ang="0">
                    <a:pos x="18" y="2434"/>
                  </a:cxn>
                  <a:cxn ang="0">
                    <a:pos x="12" y="2146"/>
                  </a:cxn>
                  <a:cxn ang="0">
                    <a:pos x="12" y="2146"/>
                  </a:cxn>
                </a:cxnLst>
                <a:rect l="0" t="0" r="r" b="b"/>
                <a:pathLst>
                  <a:path w="574" h="4316">
                    <a:moveTo>
                      <a:pt x="12" y="2146"/>
                    </a:moveTo>
                    <a:lnTo>
                      <a:pt x="24" y="1846"/>
                    </a:lnTo>
                    <a:lnTo>
                      <a:pt x="54" y="1559"/>
                    </a:lnTo>
                    <a:lnTo>
                      <a:pt x="96" y="1277"/>
                    </a:lnTo>
                    <a:lnTo>
                      <a:pt x="162" y="1001"/>
                    </a:lnTo>
                    <a:lnTo>
                      <a:pt x="239" y="731"/>
                    </a:lnTo>
                    <a:lnTo>
                      <a:pt x="335" y="480"/>
                    </a:lnTo>
                    <a:lnTo>
                      <a:pt x="449" y="234"/>
                    </a:lnTo>
                    <a:lnTo>
                      <a:pt x="574" y="0"/>
                    </a:lnTo>
                    <a:lnTo>
                      <a:pt x="562" y="0"/>
                    </a:lnTo>
                    <a:lnTo>
                      <a:pt x="437" y="234"/>
                    </a:lnTo>
                    <a:lnTo>
                      <a:pt x="323" y="480"/>
                    </a:lnTo>
                    <a:lnTo>
                      <a:pt x="227" y="737"/>
                    </a:lnTo>
                    <a:lnTo>
                      <a:pt x="150" y="1001"/>
                    </a:lnTo>
                    <a:lnTo>
                      <a:pt x="84" y="1277"/>
                    </a:lnTo>
                    <a:lnTo>
                      <a:pt x="42" y="1559"/>
                    </a:lnTo>
                    <a:lnTo>
                      <a:pt x="12" y="1852"/>
                    </a:lnTo>
                    <a:lnTo>
                      <a:pt x="0" y="2146"/>
                    </a:lnTo>
                    <a:lnTo>
                      <a:pt x="6" y="2434"/>
                    </a:lnTo>
                    <a:lnTo>
                      <a:pt x="30" y="2715"/>
                    </a:lnTo>
                    <a:lnTo>
                      <a:pt x="66" y="2997"/>
                    </a:lnTo>
                    <a:lnTo>
                      <a:pt x="120" y="3273"/>
                    </a:lnTo>
                    <a:lnTo>
                      <a:pt x="191" y="3549"/>
                    </a:lnTo>
                    <a:lnTo>
                      <a:pt x="275" y="3812"/>
                    </a:lnTo>
                    <a:lnTo>
                      <a:pt x="371" y="4070"/>
                    </a:lnTo>
                    <a:lnTo>
                      <a:pt x="484" y="4316"/>
                    </a:lnTo>
                    <a:lnTo>
                      <a:pt x="496" y="4316"/>
                    </a:lnTo>
                    <a:lnTo>
                      <a:pt x="383" y="4070"/>
                    </a:lnTo>
                    <a:lnTo>
                      <a:pt x="287" y="3812"/>
                    </a:lnTo>
                    <a:lnTo>
                      <a:pt x="203" y="3549"/>
                    </a:lnTo>
                    <a:lnTo>
                      <a:pt x="132" y="3273"/>
                    </a:lnTo>
                    <a:lnTo>
                      <a:pt x="78" y="2997"/>
                    </a:lnTo>
                    <a:lnTo>
                      <a:pt x="42" y="2715"/>
                    </a:lnTo>
                    <a:lnTo>
                      <a:pt x="18" y="2434"/>
                    </a:lnTo>
                    <a:lnTo>
                      <a:pt x="12" y="2146"/>
                    </a:lnTo>
                    <a:lnTo>
                      <a:pt x="12" y="2146"/>
                    </a:lnTo>
                    <a:close/>
                  </a:path>
                </a:pathLst>
              </a:custGeom>
              <a:gradFill rotWithShape="0">
                <a:gsLst>
                  <a:gs pos="0">
                    <a:schemeClr val="bg1"/>
                  </a:gs>
                  <a:gs pos="100000">
                    <a:schemeClr val="bg1">
                      <a:gamma/>
                      <a:shade val="66667"/>
                      <a:invGamma/>
                    </a:schemeClr>
                  </a:gs>
                </a:gsLst>
                <a:lin ang="5400000" scaled="1"/>
              </a:gradFill>
              <a:ln w="9525">
                <a:no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37" name="Freeform 18"/>
              <p:cNvSpPr/>
              <p:nvPr/>
            </p:nvSpPr>
            <p:spPr bwMode="hidden">
              <a:xfrm>
                <a:off x="702" y="0"/>
                <a:ext cx="737" cy="4316"/>
              </a:xfrm>
              <a:custGeom>
                <a:avLst/>
                <a:gdLst/>
                <a:ahLst/>
                <a:cxnLst>
                  <a:cxn ang="0">
                    <a:pos x="12" y="2098"/>
                  </a:cxn>
                  <a:cxn ang="0">
                    <a:pos x="29" y="1798"/>
                  </a:cxn>
                  <a:cxn ang="0">
                    <a:pos x="71" y="1505"/>
                  </a:cxn>
                  <a:cxn ang="0">
                    <a:pos x="131" y="1223"/>
                  </a:cxn>
                  <a:cxn ang="0">
                    <a:pos x="215" y="941"/>
                  </a:cxn>
                  <a:cxn ang="0">
                    <a:pos x="316" y="689"/>
                  </a:cxn>
                  <a:cxn ang="0">
                    <a:pos x="442" y="444"/>
                  </a:cxn>
                  <a:cxn ang="0">
                    <a:pos x="580" y="216"/>
                  </a:cxn>
                  <a:cxn ang="0">
                    <a:pos x="735" y="0"/>
                  </a:cxn>
                  <a:cxn ang="0">
                    <a:pos x="723" y="0"/>
                  </a:cxn>
                  <a:cxn ang="0">
                    <a:pos x="568" y="210"/>
                  </a:cxn>
                  <a:cxn ang="0">
                    <a:pos x="430" y="438"/>
                  </a:cxn>
                  <a:cxn ang="0">
                    <a:pos x="311" y="683"/>
                  </a:cxn>
                  <a:cxn ang="0">
                    <a:pos x="209" y="941"/>
                  </a:cxn>
                  <a:cxn ang="0">
                    <a:pos x="125" y="1217"/>
                  </a:cxn>
                  <a:cxn ang="0">
                    <a:pos x="59" y="1505"/>
                  </a:cxn>
                  <a:cxn ang="0">
                    <a:pos x="18" y="1798"/>
                  </a:cxn>
                  <a:cxn ang="0">
                    <a:pos x="0" y="2098"/>
                  </a:cxn>
                  <a:cxn ang="0">
                    <a:pos x="6" y="2404"/>
                  </a:cxn>
                  <a:cxn ang="0">
                    <a:pos x="29" y="2709"/>
                  </a:cxn>
                  <a:cxn ang="0">
                    <a:pos x="77" y="3015"/>
                  </a:cxn>
                  <a:cxn ang="0">
                    <a:pos x="149" y="3315"/>
                  </a:cxn>
                  <a:cxn ang="0">
                    <a:pos x="227" y="3573"/>
                  </a:cxn>
                  <a:cxn ang="0">
                    <a:pos x="316" y="3824"/>
                  </a:cxn>
                  <a:cxn ang="0">
                    <a:pos x="424" y="4076"/>
                  </a:cxn>
                  <a:cxn ang="0">
                    <a:pos x="544" y="4316"/>
                  </a:cxn>
                  <a:cxn ang="0">
                    <a:pos x="556" y="4316"/>
                  </a:cxn>
                  <a:cxn ang="0">
                    <a:pos x="436" y="4076"/>
                  </a:cxn>
                  <a:cxn ang="0">
                    <a:pos x="328" y="3824"/>
                  </a:cxn>
                  <a:cxn ang="0">
                    <a:pos x="239" y="3573"/>
                  </a:cxn>
                  <a:cxn ang="0">
                    <a:pos x="161" y="3315"/>
                  </a:cxn>
                  <a:cxn ang="0">
                    <a:pos x="89" y="3015"/>
                  </a:cxn>
                  <a:cxn ang="0">
                    <a:pos x="41" y="2709"/>
                  </a:cxn>
                  <a:cxn ang="0">
                    <a:pos x="18" y="2404"/>
                  </a:cxn>
                  <a:cxn ang="0">
                    <a:pos x="12" y="2098"/>
                  </a:cxn>
                  <a:cxn ang="0">
                    <a:pos x="12" y="2098"/>
                  </a:cxn>
                </a:cxnLst>
                <a:rect l="0" t="0" r="r" b="b"/>
                <a:pathLst>
                  <a:path w="735" h="4316">
                    <a:moveTo>
                      <a:pt x="12" y="2098"/>
                    </a:moveTo>
                    <a:lnTo>
                      <a:pt x="29" y="1798"/>
                    </a:lnTo>
                    <a:lnTo>
                      <a:pt x="71" y="1505"/>
                    </a:lnTo>
                    <a:lnTo>
                      <a:pt x="131" y="1223"/>
                    </a:lnTo>
                    <a:lnTo>
                      <a:pt x="215" y="941"/>
                    </a:lnTo>
                    <a:lnTo>
                      <a:pt x="316" y="689"/>
                    </a:lnTo>
                    <a:lnTo>
                      <a:pt x="442" y="444"/>
                    </a:lnTo>
                    <a:lnTo>
                      <a:pt x="580" y="216"/>
                    </a:lnTo>
                    <a:lnTo>
                      <a:pt x="735" y="0"/>
                    </a:lnTo>
                    <a:lnTo>
                      <a:pt x="723" y="0"/>
                    </a:lnTo>
                    <a:lnTo>
                      <a:pt x="568" y="210"/>
                    </a:lnTo>
                    <a:lnTo>
                      <a:pt x="430" y="438"/>
                    </a:lnTo>
                    <a:lnTo>
                      <a:pt x="311" y="683"/>
                    </a:lnTo>
                    <a:lnTo>
                      <a:pt x="209" y="941"/>
                    </a:lnTo>
                    <a:lnTo>
                      <a:pt x="125" y="1217"/>
                    </a:lnTo>
                    <a:lnTo>
                      <a:pt x="59" y="1505"/>
                    </a:lnTo>
                    <a:lnTo>
                      <a:pt x="18" y="1798"/>
                    </a:lnTo>
                    <a:lnTo>
                      <a:pt x="0" y="2098"/>
                    </a:lnTo>
                    <a:lnTo>
                      <a:pt x="6" y="2404"/>
                    </a:lnTo>
                    <a:lnTo>
                      <a:pt x="29" y="2709"/>
                    </a:lnTo>
                    <a:lnTo>
                      <a:pt x="77" y="3015"/>
                    </a:lnTo>
                    <a:lnTo>
                      <a:pt x="149" y="3315"/>
                    </a:lnTo>
                    <a:lnTo>
                      <a:pt x="227" y="3573"/>
                    </a:lnTo>
                    <a:lnTo>
                      <a:pt x="316" y="3824"/>
                    </a:lnTo>
                    <a:lnTo>
                      <a:pt x="424" y="4076"/>
                    </a:lnTo>
                    <a:lnTo>
                      <a:pt x="544" y="4316"/>
                    </a:lnTo>
                    <a:lnTo>
                      <a:pt x="556" y="4316"/>
                    </a:lnTo>
                    <a:lnTo>
                      <a:pt x="436" y="4076"/>
                    </a:lnTo>
                    <a:lnTo>
                      <a:pt x="328" y="3824"/>
                    </a:lnTo>
                    <a:lnTo>
                      <a:pt x="239" y="3573"/>
                    </a:lnTo>
                    <a:lnTo>
                      <a:pt x="161" y="3315"/>
                    </a:lnTo>
                    <a:lnTo>
                      <a:pt x="89" y="3015"/>
                    </a:lnTo>
                    <a:lnTo>
                      <a:pt x="41" y="2709"/>
                    </a:lnTo>
                    <a:lnTo>
                      <a:pt x="18" y="2404"/>
                    </a:lnTo>
                    <a:lnTo>
                      <a:pt x="12" y="2098"/>
                    </a:lnTo>
                    <a:lnTo>
                      <a:pt x="12" y="2098"/>
                    </a:lnTo>
                    <a:close/>
                  </a:path>
                </a:pathLst>
              </a:custGeom>
              <a:gradFill rotWithShape="0">
                <a:gsLst>
                  <a:gs pos="0">
                    <a:schemeClr val="bg1"/>
                  </a:gs>
                  <a:gs pos="100000">
                    <a:schemeClr val="bg1">
                      <a:gamma/>
                      <a:shade val="66667"/>
                      <a:invGamma/>
                    </a:schemeClr>
                  </a:gs>
                </a:gsLst>
                <a:lin ang="5400000" scaled="1"/>
              </a:gradFill>
              <a:ln w="9525">
                <a:no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38" name="Freeform 19"/>
              <p:cNvSpPr/>
              <p:nvPr/>
            </p:nvSpPr>
            <p:spPr bwMode="hidden">
              <a:xfrm>
                <a:off x="288" y="0"/>
                <a:ext cx="840" cy="4316"/>
              </a:xfrm>
              <a:custGeom>
                <a:avLst/>
                <a:gdLst/>
                <a:ahLst/>
                <a:cxnLst>
                  <a:cxn ang="0">
                    <a:pos x="18" y="1948"/>
                  </a:cxn>
                  <a:cxn ang="0">
                    <a:pos x="48" y="1708"/>
                  </a:cxn>
                  <a:cxn ang="0">
                    <a:pos x="96" y="1475"/>
                  </a:cxn>
                  <a:cxn ang="0">
                    <a:pos x="161" y="1235"/>
                  </a:cxn>
                  <a:cxn ang="0">
                    <a:pos x="251" y="995"/>
                  </a:cxn>
                  <a:cxn ang="0">
                    <a:pos x="365" y="755"/>
                  </a:cxn>
                  <a:cxn ang="0">
                    <a:pos x="496" y="510"/>
                  </a:cxn>
                  <a:cxn ang="0">
                    <a:pos x="658" y="258"/>
                  </a:cxn>
                  <a:cxn ang="0">
                    <a:pos x="741" y="132"/>
                  </a:cxn>
                  <a:cxn ang="0">
                    <a:pos x="837" y="0"/>
                  </a:cxn>
                  <a:cxn ang="0">
                    <a:pos x="825" y="0"/>
                  </a:cxn>
                  <a:cxn ang="0">
                    <a:pos x="729" y="132"/>
                  </a:cxn>
                  <a:cxn ang="0">
                    <a:pos x="640" y="258"/>
                  </a:cxn>
                  <a:cxn ang="0">
                    <a:pos x="562" y="384"/>
                  </a:cxn>
                  <a:cxn ang="0">
                    <a:pos x="484" y="510"/>
                  </a:cxn>
                  <a:cxn ang="0">
                    <a:pos x="353" y="755"/>
                  </a:cxn>
                  <a:cxn ang="0">
                    <a:pos x="239" y="995"/>
                  </a:cxn>
                  <a:cxn ang="0">
                    <a:pos x="150" y="1235"/>
                  </a:cxn>
                  <a:cxn ang="0">
                    <a:pos x="84" y="1469"/>
                  </a:cxn>
                  <a:cxn ang="0">
                    <a:pos x="36" y="1702"/>
                  </a:cxn>
                  <a:cxn ang="0">
                    <a:pos x="6" y="1942"/>
                  </a:cxn>
                  <a:cxn ang="0">
                    <a:pos x="0" y="2200"/>
                  </a:cxn>
                  <a:cxn ang="0">
                    <a:pos x="12" y="2470"/>
                  </a:cxn>
                  <a:cxn ang="0">
                    <a:pos x="48" y="2739"/>
                  </a:cxn>
                  <a:cxn ang="0">
                    <a:pos x="114" y="3027"/>
                  </a:cxn>
                  <a:cxn ang="0">
                    <a:pos x="150" y="3171"/>
                  </a:cxn>
                  <a:cxn ang="0">
                    <a:pos x="197" y="3321"/>
                  </a:cxn>
                  <a:cxn ang="0">
                    <a:pos x="245" y="3477"/>
                  </a:cxn>
                  <a:cxn ang="0">
                    <a:pos x="305" y="3639"/>
                  </a:cxn>
                  <a:cxn ang="0">
                    <a:pos x="365" y="3800"/>
                  </a:cxn>
                  <a:cxn ang="0">
                    <a:pos x="437" y="3968"/>
                  </a:cxn>
                  <a:cxn ang="0">
                    <a:pos x="508" y="4136"/>
                  </a:cxn>
                  <a:cxn ang="0">
                    <a:pos x="592" y="4316"/>
                  </a:cxn>
                  <a:cxn ang="0">
                    <a:pos x="604" y="4316"/>
                  </a:cxn>
                  <a:cxn ang="0">
                    <a:pos x="520" y="4136"/>
                  </a:cxn>
                  <a:cxn ang="0">
                    <a:pos x="448" y="3968"/>
                  </a:cxn>
                  <a:cxn ang="0">
                    <a:pos x="377" y="3800"/>
                  </a:cxn>
                  <a:cxn ang="0">
                    <a:pos x="317" y="3639"/>
                  </a:cxn>
                  <a:cxn ang="0">
                    <a:pos x="257" y="3477"/>
                  </a:cxn>
                  <a:cxn ang="0">
                    <a:pos x="209" y="3327"/>
                  </a:cxn>
                  <a:cxn ang="0">
                    <a:pos x="161" y="3171"/>
                  </a:cxn>
                  <a:cxn ang="0">
                    <a:pos x="126" y="3027"/>
                  </a:cxn>
                  <a:cxn ang="0">
                    <a:pos x="60" y="2739"/>
                  </a:cxn>
                  <a:cxn ang="0">
                    <a:pos x="24" y="2470"/>
                  </a:cxn>
                  <a:cxn ang="0">
                    <a:pos x="12" y="2206"/>
                  </a:cxn>
                  <a:cxn ang="0">
                    <a:pos x="18" y="1948"/>
                  </a:cxn>
                  <a:cxn ang="0">
                    <a:pos x="18" y="1948"/>
                  </a:cxn>
                </a:cxnLst>
                <a:rect l="0" t="0" r="r" b="b"/>
                <a:pathLst>
                  <a:path w="837" h="4316">
                    <a:moveTo>
                      <a:pt x="18" y="1948"/>
                    </a:moveTo>
                    <a:lnTo>
                      <a:pt x="48" y="1708"/>
                    </a:lnTo>
                    <a:lnTo>
                      <a:pt x="96" y="1475"/>
                    </a:lnTo>
                    <a:lnTo>
                      <a:pt x="161" y="1235"/>
                    </a:lnTo>
                    <a:lnTo>
                      <a:pt x="251" y="995"/>
                    </a:lnTo>
                    <a:lnTo>
                      <a:pt x="365" y="755"/>
                    </a:lnTo>
                    <a:lnTo>
                      <a:pt x="496" y="510"/>
                    </a:lnTo>
                    <a:lnTo>
                      <a:pt x="658" y="258"/>
                    </a:lnTo>
                    <a:lnTo>
                      <a:pt x="741" y="132"/>
                    </a:lnTo>
                    <a:lnTo>
                      <a:pt x="837" y="0"/>
                    </a:lnTo>
                    <a:lnTo>
                      <a:pt x="825" y="0"/>
                    </a:lnTo>
                    <a:lnTo>
                      <a:pt x="729" y="132"/>
                    </a:lnTo>
                    <a:lnTo>
                      <a:pt x="640" y="258"/>
                    </a:lnTo>
                    <a:lnTo>
                      <a:pt x="562" y="384"/>
                    </a:lnTo>
                    <a:lnTo>
                      <a:pt x="484" y="510"/>
                    </a:lnTo>
                    <a:lnTo>
                      <a:pt x="353" y="755"/>
                    </a:lnTo>
                    <a:lnTo>
                      <a:pt x="239" y="995"/>
                    </a:lnTo>
                    <a:lnTo>
                      <a:pt x="150" y="1235"/>
                    </a:lnTo>
                    <a:lnTo>
                      <a:pt x="84" y="1469"/>
                    </a:lnTo>
                    <a:lnTo>
                      <a:pt x="36" y="1702"/>
                    </a:lnTo>
                    <a:lnTo>
                      <a:pt x="6" y="1942"/>
                    </a:lnTo>
                    <a:lnTo>
                      <a:pt x="0" y="2200"/>
                    </a:lnTo>
                    <a:lnTo>
                      <a:pt x="12" y="2470"/>
                    </a:lnTo>
                    <a:lnTo>
                      <a:pt x="48" y="2739"/>
                    </a:lnTo>
                    <a:lnTo>
                      <a:pt x="114" y="3027"/>
                    </a:lnTo>
                    <a:lnTo>
                      <a:pt x="150" y="3171"/>
                    </a:lnTo>
                    <a:lnTo>
                      <a:pt x="197" y="3321"/>
                    </a:lnTo>
                    <a:lnTo>
                      <a:pt x="245" y="3477"/>
                    </a:lnTo>
                    <a:lnTo>
                      <a:pt x="305" y="3639"/>
                    </a:lnTo>
                    <a:lnTo>
                      <a:pt x="365" y="3800"/>
                    </a:lnTo>
                    <a:lnTo>
                      <a:pt x="437" y="3968"/>
                    </a:lnTo>
                    <a:lnTo>
                      <a:pt x="508" y="4136"/>
                    </a:lnTo>
                    <a:lnTo>
                      <a:pt x="592" y="4316"/>
                    </a:lnTo>
                    <a:lnTo>
                      <a:pt x="604" y="4316"/>
                    </a:lnTo>
                    <a:lnTo>
                      <a:pt x="520" y="4136"/>
                    </a:lnTo>
                    <a:lnTo>
                      <a:pt x="448" y="3968"/>
                    </a:lnTo>
                    <a:lnTo>
                      <a:pt x="377" y="3800"/>
                    </a:lnTo>
                    <a:lnTo>
                      <a:pt x="317" y="3639"/>
                    </a:lnTo>
                    <a:lnTo>
                      <a:pt x="257" y="3477"/>
                    </a:lnTo>
                    <a:lnTo>
                      <a:pt x="209" y="3327"/>
                    </a:lnTo>
                    <a:lnTo>
                      <a:pt x="161" y="3171"/>
                    </a:lnTo>
                    <a:lnTo>
                      <a:pt x="126" y="3027"/>
                    </a:lnTo>
                    <a:lnTo>
                      <a:pt x="60" y="2739"/>
                    </a:lnTo>
                    <a:lnTo>
                      <a:pt x="24" y="2470"/>
                    </a:lnTo>
                    <a:lnTo>
                      <a:pt x="12" y="2206"/>
                    </a:lnTo>
                    <a:lnTo>
                      <a:pt x="18" y="1948"/>
                    </a:lnTo>
                    <a:lnTo>
                      <a:pt x="18" y="1948"/>
                    </a:lnTo>
                    <a:close/>
                  </a:path>
                </a:pathLst>
              </a:custGeom>
              <a:gradFill rotWithShape="0">
                <a:gsLst>
                  <a:gs pos="0">
                    <a:schemeClr val="bg1"/>
                  </a:gs>
                  <a:gs pos="100000">
                    <a:schemeClr val="bg1">
                      <a:gamma/>
                      <a:shade val="66667"/>
                      <a:invGamma/>
                    </a:schemeClr>
                  </a:gs>
                </a:gsLst>
                <a:lin ang="5400000" scaled="1"/>
              </a:gradFill>
              <a:ln w="9525">
                <a:no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grpSp>
        <p:sp>
          <p:nvSpPr>
            <p:cNvPr id="7" name="Freeform 20"/>
            <p:cNvSpPr/>
            <p:nvPr/>
          </p:nvSpPr>
          <p:spPr bwMode="hidden">
            <a:xfrm>
              <a:off x="6" y="2901"/>
              <a:ext cx="606" cy="1415"/>
            </a:xfrm>
            <a:custGeom>
              <a:avLst/>
              <a:gdLst/>
              <a:ahLst/>
              <a:cxnLst>
                <a:cxn ang="0">
                  <a:pos x="0" y="54"/>
                </a:cxn>
                <a:cxn ang="0">
                  <a:pos x="42" y="228"/>
                </a:cxn>
                <a:cxn ang="0">
                  <a:pos x="96" y="402"/>
                </a:cxn>
                <a:cxn ang="0">
                  <a:pos x="161" y="576"/>
                </a:cxn>
                <a:cxn ang="0">
                  <a:pos x="227" y="744"/>
                </a:cxn>
                <a:cxn ang="0">
                  <a:pos x="305" y="917"/>
                </a:cxn>
                <a:cxn ang="0">
                  <a:pos x="389" y="1085"/>
                </a:cxn>
                <a:cxn ang="0">
                  <a:pos x="484" y="1253"/>
                </a:cxn>
                <a:cxn ang="0">
                  <a:pos x="586" y="1415"/>
                </a:cxn>
                <a:cxn ang="0">
                  <a:pos x="604" y="1415"/>
                </a:cxn>
                <a:cxn ang="0">
                  <a:pos x="496" y="1247"/>
                </a:cxn>
                <a:cxn ang="0">
                  <a:pos x="401" y="1073"/>
                </a:cxn>
                <a:cxn ang="0">
                  <a:pos x="311" y="899"/>
                </a:cxn>
                <a:cxn ang="0">
                  <a:pos x="233" y="720"/>
                </a:cxn>
                <a:cxn ang="0">
                  <a:pos x="161" y="546"/>
                </a:cxn>
                <a:cxn ang="0">
                  <a:pos x="102" y="366"/>
                </a:cxn>
                <a:cxn ang="0">
                  <a:pos x="48" y="180"/>
                </a:cxn>
                <a:cxn ang="0">
                  <a:pos x="0" y="0"/>
                </a:cxn>
                <a:cxn ang="0">
                  <a:pos x="0" y="54"/>
                </a:cxn>
                <a:cxn ang="0">
                  <a:pos x="0" y="54"/>
                </a:cxn>
              </a:cxnLst>
              <a:rect l="0" t="0" r="r" b="b"/>
              <a:pathLst>
                <a:path w="604" h="1415">
                  <a:moveTo>
                    <a:pt x="0" y="54"/>
                  </a:moveTo>
                  <a:lnTo>
                    <a:pt x="42" y="228"/>
                  </a:lnTo>
                  <a:lnTo>
                    <a:pt x="96" y="402"/>
                  </a:lnTo>
                  <a:lnTo>
                    <a:pt x="161" y="576"/>
                  </a:lnTo>
                  <a:lnTo>
                    <a:pt x="227" y="744"/>
                  </a:lnTo>
                  <a:lnTo>
                    <a:pt x="305" y="917"/>
                  </a:lnTo>
                  <a:lnTo>
                    <a:pt x="389" y="1085"/>
                  </a:lnTo>
                  <a:lnTo>
                    <a:pt x="484" y="1253"/>
                  </a:lnTo>
                  <a:lnTo>
                    <a:pt x="586" y="1415"/>
                  </a:lnTo>
                  <a:lnTo>
                    <a:pt x="604" y="1415"/>
                  </a:lnTo>
                  <a:lnTo>
                    <a:pt x="496" y="1247"/>
                  </a:lnTo>
                  <a:lnTo>
                    <a:pt x="401" y="1073"/>
                  </a:lnTo>
                  <a:lnTo>
                    <a:pt x="311" y="899"/>
                  </a:lnTo>
                  <a:lnTo>
                    <a:pt x="233" y="720"/>
                  </a:lnTo>
                  <a:lnTo>
                    <a:pt x="161" y="546"/>
                  </a:lnTo>
                  <a:lnTo>
                    <a:pt x="102" y="366"/>
                  </a:lnTo>
                  <a:lnTo>
                    <a:pt x="48" y="180"/>
                  </a:lnTo>
                  <a:lnTo>
                    <a:pt x="0" y="0"/>
                  </a:lnTo>
                  <a:lnTo>
                    <a:pt x="0" y="54"/>
                  </a:lnTo>
                  <a:lnTo>
                    <a:pt x="0" y="54"/>
                  </a:lnTo>
                  <a:close/>
                </a:path>
              </a:pathLst>
            </a:custGeom>
            <a:gradFill rotWithShape="0">
              <a:gsLst>
                <a:gs pos="0">
                  <a:schemeClr val="bg2"/>
                </a:gs>
                <a:gs pos="100000">
                  <a:schemeClr val="bg2">
                    <a:gamma/>
                    <a:shade val="60784"/>
                    <a:invGamma/>
                  </a:schemeClr>
                </a:gs>
              </a:gsLst>
              <a:lin ang="5400000" scaled="1"/>
            </a:gradFill>
            <a:ln w="9525">
              <a:no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8" name="Freeform 21"/>
            <p:cNvSpPr/>
            <p:nvPr/>
          </p:nvSpPr>
          <p:spPr bwMode="hidden">
            <a:xfrm>
              <a:off x="6" y="3890"/>
              <a:ext cx="228" cy="426"/>
            </a:xfrm>
            <a:custGeom>
              <a:avLst/>
              <a:gdLst/>
              <a:ahLst/>
              <a:cxnLst>
                <a:cxn ang="0">
                  <a:pos x="0" y="30"/>
                </a:cxn>
                <a:cxn ang="0">
                  <a:pos x="108" y="240"/>
                </a:cxn>
                <a:cxn ang="0">
                  <a:pos x="215" y="426"/>
                </a:cxn>
                <a:cxn ang="0">
                  <a:pos x="227" y="426"/>
                </a:cxn>
                <a:cxn ang="0">
                  <a:pos x="167" y="330"/>
                </a:cxn>
                <a:cxn ang="0">
                  <a:pos x="114" y="222"/>
                </a:cxn>
                <a:cxn ang="0">
                  <a:pos x="0" y="0"/>
                </a:cxn>
                <a:cxn ang="0">
                  <a:pos x="0" y="30"/>
                </a:cxn>
                <a:cxn ang="0">
                  <a:pos x="0" y="30"/>
                </a:cxn>
              </a:cxnLst>
              <a:rect l="0" t="0" r="r" b="b"/>
              <a:pathLst>
                <a:path w="227" h="426">
                  <a:moveTo>
                    <a:pt x="0" y="30"/>
                  </a:moveTo>
                  <a:lnTo>
                    <a:pt x="108" y="240"/>
                  </a:lnTo>
                  <a:lnTo>
                    <a:pt x="215" y="426"/>
                  </a:lnTo>
                  <a:lnTo>
                    <a:pt x="227" y="426"/>
                  </a:lnTo>
                  <a:lnTo>
                    <a:pt x="167" y="330"/>
                  </a:lnTo>
                  <a:lnTo>
                    <a:pt x="114" y="222"/>
                  </a:lnTo>
                  <a:lnTo>
                    <a:pt x="0" y="0"/>
                  </a:lnTo>
                  <a:lnTo>
                    <a:pt x="0" y="30"/>
                  </a:lnTo>
                  <a:lnTo>
                    <a:pt x="0" y="30"/>
                  </a:lnTo>
                  <a:close/>
                </a:path>
              </a:pathLst>
            </a:custGeom>
            <a:gradFill rotWithShape="0">
              <a:gsLst>
                <a:gs pos="0">
                  <a:schemeClr val="bg2"/>
                </a:gs>
                <a:gs pos="100000">
                  <a:schemeClr val="bg2">
                    <a:gamma/>
                    <a:shade val="60784"/>
                    <a:invGamma/>
                  </a:schemeClr>
                </a:gs>
              </a:gsLst>
              <a:lin ang="5400000" scaled="1"/>
            </a:gradFill>
            <a:ln w="9525">
              <a:no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9" name="Freeform 22"/>
            <p:cNvSpPr/>
            <p:nvPr/>
          </p:nvSpPr>
          <p:spPr bwMode="hidden">
            <a:xfrm>
              <a:off x="4776" y="0"/>
              <a:ext cx="984" cy="1786"/>
            </a:xfrm>
            <a:custGeom>
              <a:avLst/>
              <a:gdLst/>
              <a:ahLst/>
              <a:cxnLst>
                <a:cxn ang="0">
                  <a:pos x="981" y="1786"/>
                </a:cxn>
                <a:cxn ang="0">
                  <a:pos x="981" y="1720"/>
                </a:cxn>
                <a:cxn ang="0">
                  <a:pos x="969" y="1666"/>
                </a:cxn>
                <a:cxn ang="0">
                  <a:pos x="957" y="1613"/>
                </a:cxn>
                <a:cxn ang="0">
                  <a:pos x="921" y="1487"/>
                </a:cxn>
                <a:cxn ang="0">
                  <a:pos x="885" y="1361"/>
                </a:cxn>
                <a:cxn ang="0">
                  <a:pos x="796" y="1121"/>
                </a:cxn>
                <a:cxn ang="0">
                  <a:pos x="682" y="899"/>
                </a:cxn>
                <a:cxn ang="0">
                  <a:pos x="562" y="689"/>
                </a:cxn>
                <a:cxn ang="0">
                  <a:pos x="431" y="498"/>
                </a:cxn>
                <a:cxn ang="0">
                  <a:pos x="293" y="318"/>
                </a:cxn>
                <a:cxn ang="0">
                  <a:pos x="150" y="150"/>
                </a:cxn>
                <a:cxn ang="0">
                  <a:pos x="12" y="0"/>
                </a:cxn>
                <a:cxn ang="0">
                  <a:pos x="0" y="0"/>
                </a:cxn>
                <a:cxn ang="0">
                  <a:pos x="138" y="150"/>
                </a:cxn>
                <a:cxn ang="0">
                  <a:pos x="275" y="318"/>
                </a:cxn>
                <a:cxn ang="0">
                  <a:pos x="413" y="498"/>
                </a:cxn>
                <a:cxn ang="0">
                  <a:pos x="545" y="689"/>
                </a:cxn>
                <a:cxn ang="0">
                  <a:pos x="670" y="899"/>
                </a:cxn>
                <a:cxn ang="0">
                  <a:pos x="778" y="1121"/>
                </a:cxn>
                <a:cxn ang="0">
                  <a:pos x="873" y="1361"/>
                </a:cxn>
                <a:cxn ang="0">
                  <a:pos x="909" y="1487"/>
                </a:cxn>
                <a:cxn ang="0">
                  <a:pos x="945" y="1619"/>
                </a:cxn>
                <a:cxn ang="0">
                  <a:pos x="963" y="1702"/>
                </a:cxn>
                <a:cxn ang="0">
                  <a:pos x="981" y="1786"/>
                </a:cxn>
                <a:cxn ang="0">
                  <a:pos x="981" y="1786"/>
                </a:cxn>
              </a:cxnLst>
              <a:rect l="0" t="0" r="r" b="b"/>
              <a:pathLst>
                <a:path w="981" h="1786">
                  <a:moveTo>
                    <a:pt x="981" y="1786"/>
                  </a:moveTo>
                  <a:lnTo>
                    <a:pt x="981" y="1720"/>
                  </a:lnTo>
                  <a:lnTo>
                    <a:pt x="969" y="1666"/>
                  </a:lnTo>
                  <a:lnTo>
                    <a:pt x="957" y="1613"/>
                  </a:lnTo>
                  <a:lnTo>
                    <a:pt x="921" y="1487"/>
                  </a:lnTo>
                  <a:lnTo>
                    <a:pt x="885" y="1361"/>
                  </a:lnTo>
                  <a:lnTo>
                    <a:pt x="796" y="1121"/>
                  </a:lnTo>
                  <a:lnTo>
                    <a:pt x="682" y="899"/>
                  </a:lnTo>
                  <a:lnTo>
                    <a:pt x="562" y="689"/>
                  </a:lnTo>
                  <a:lnTo>
                    <a:pt x="431" y="498"/>
                  </a:lnTo>
                  <a:lnTo>
                    <a:pt x="293" y="318"/>
                  </a:lnTo>
                  <a:lnTo>
                    <a:pt x="150" y="150"/>
                  </a:lnTo>
                  <a:lnTo>
                    <a:pt x="12" y="0"/>
                  </a:lnTo>
                  <a:lnTo>
                    <a:pt x="0" y="0"/>
                  </a:lnTo>
                  <a:lnTo>
                    <a:pt x="138" y="150"/>
                  </a:lnTo>
                  <a:lnTo>
                    <a:pt x="275" y="318"/>
                  </a:lnTo>
                  <a:lnTo>
                    <a:pt x="413" y="498"/>
                  </a:lnTo>
                  <a:lnTo>
                    <a:pt x="545" y="689"/>
                  </a:lnTo>
                  <a:lnTo>
                    <a:pt x="670" y="899"/>
                  </a:lnTo>
                  <a:lnTo>
                    <a:pt x="778" y="1121"/>
                  </a:lnTo>
                  <a:lnTo>
                    <a:pt x="873" y="1361"/>
                  </a:lnTo>
                  <a:lnTo>
                    <a:pt x="909" y="1487"/>
                  </a:lnTo>
                  <a:lnTo>
                    <a:pt x="945" y="1619"/>
                  </a:lnTo>
                  <a:lnTo>
                    <a:pt x="963" y="1702"/>
                  </a:lnTo>
                  <a:lnTo>
                    <a:pt x="981" y="1786"/>
                  </a:lnTo>
                  <a:lnTo>
                    <a:pt x="981" y="1786"/>
                  </a:lnTo>
                  <a:close/>
                </a:path>
              </a:pathLst>
            </a:custGeom>
            <a:gradFill rotWithShape="0">
              <a:gsLst>
                <a:gs pos="0">
                  <a:schemeClr val="bg1"/>
                </a:gs>
                <a:gs pos="100000">
                  <a:schemeClr val="bg1">
                    <a:gamma/>
                    <a:shade val="94118"/>
                    <a:invGamma/>
                  </a:schemeClr>
                </a:gs>
              </a:gsLst>
              <a:lin ang="5400000" scaled="1"/>
            </a:gradFill>
            <a:ln w="9525">
              <a:no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3095" name="Freeform 23"/>
            <p:cNvSpPr/>
            <p:nvPr/>
          </p:nvSpPr>
          <p:spPr>
            <a:xfrm>
              <a:off x="5041" y="0"/>
              <a:ext cx="719" cy="845"/>
            </a:xfrm>
            <a:custGeom>
              <a:avLst/>
              <a:gdLst/>
              <a:ahLst/>
              <a:cxnLst>
                <a:cxn ang="0">
                  <a:pos x="721" y="845"/>
                </a:cxn>
                <a:cxn ang="0">
                  <a:pos x="721" y="821"/>
                </a:cxn>
                <a:cxn ang="0">
                  <a:pos x="578" y="605"/>
                </a:cxn>
                <a:cxn ang="0">
                  <a:pos x="408" y="396"/>
                </a:cxn>
                <a:cxn ang="0">
                  <a:pos x="223" y="192"/>
                </a:cxn>
                <a:cxn ang="0">
                  <a:pos x="17" y="0"/>
                </a:cxn>
                <a:cxn ang="0">
                  <a:pos x="0" y="0"/>
                </a:cxn>
                <a:cxn ang="0">
                  <a:pos x="211" y="198"/>
                </a:cxn>
                <a:cxn ang="0">
                  <a:pos x="402" y="408"/>
                </a:cxn>
                <a:cxn ang="0">
                  <a:pos x="572" y="623"/>
                </a:cxn>
                <a:cxn ang="0">
                  <a:pos x="721" y="845"/>
                </a:cxn>
                <a:cxn ang="0">
                  <a:pos x="721" y="845"/>
                </a:cxn>
              </a:cxnLst>
              <a:rect l="0" t="0" r="0" b="0"/>
              <a:pathLst>
                <a:path w="717" h="845">
                  <a:moveTo>
                    <a:pt x="717" y="845"/>
                  </a:moveTo>
                  <a:lnTo>
                    <a:pt x="717" y="821"/>
                  </a:lnTo>
                  <a:lnTo>
                    <a:pt x="574" y="605"/>
                  </a:lnTo>
                  <a:lnTo>
                    <a:pt x="406" y="396"/>
                  </a:lnTo>
                  <a:lnTo>
                    <a:pt x="221" y="192"/>
                  </a:lnTo>
                  <a:lnTo>
                    <a:pt x="17" y="0"/>
                  </a:lnTo>
                  <a:lnTo>
                    <a:pt x="0" y="0"/>
                  </a:lnTo>
                  <a:lnTo>
                    <a:pt x="209" y="198"/>
                  </a:lnTo>
                  <a:lnTo>
                    <a:pt x="400" y="408"/>
                  </a:lnTo>
                  <a:lnTo>
                    <a:pt x="568" y="623"/>
                  </a:lnTo>
                  <a:lnTo>
                    <a:pt x="717" y="845"/>
                  </a:lnTo>
                  <a:close/>
                </a:path>
              </a:pathLst>
            </a:custGeom>
            <a:solidFill>
              <a:schemeClr val="bg1"/>
            </a:solidFill>
            <a:ln w="9525">
              <a:noFill/>
            </a:ln>
          </p:spPr>
          <p:txBody>
            <a:bodyPr/>
            <a:lstStyle/>
            <a:p>
              <a:endParaRPr lang="zh-CN" altLang="en-US"/>
            </a:p>
          </p:txBody>
        </p:sp>
        <p:sp>
          <p:nvSpPr>
            <p:cNvPr id="3096" name="Freeform 24"/>
            <p:cNvSpPr/>
            <p:nvPr/>
          </p:nvSpPr>
          <p:spPr>
            <a:xfrm>
              <a:off x="5352" y="0"/>
              <a:ext cx="408" cy="414"/>
            </a:xfrm>
            <a:custGeom>
              <a:avLst/>
              <a:gdLst/>
              <a:ahLst/>
              <a:cxnLst>
                <a:cxn ang="0">
                  <a:pos x="409" y="414"/>
                </a:cxn>
                <a:cxn ang="0">
                  <a:pos x="409" y="396"/>
                </a:cxn>
                <a:cxn ang="0">
                  <a:pos x="224" y="192"/>
                </a:cxn>
                <a:cxn ang="0">
                  <a:pos x="12" y="0"/>
                </a:cxn>
                <a:cxn ang="0">
                  <a:pos x="0" y="0"/>
                </a:cxn>
                <a:cxn ang="0">
                  <a:pos x="108" y="102"/>
                </a:cxn>
                <a:cxn ang="0">
                  <a:pos x="218" y="204"/>
                </a:cxn>
                <a:cxn ang="0">
                  <a:pos x="409" y="414"/>
                </a:cxn>
                <a:cxn ang="0">
                  <a:pos x="409" y="414"/>
                </a:cxn>
              </a:cxnLst>
              <a:rect l="0" t="0" r="0" b="0"/>
              <a:pathLst>
                <a:path w="407" h="414">
                  <a:moveTo>
                    <a:pt x="407" y="414"/>
                  </a:moveTo>
                  <a:lnTo>
                    <a:pt x="407" y="396"/>
                  </a:lnTo>
                  <a:lnTo>
                    <a:pt x="222" y="192"/>
                  </a:lnTo>
                  <a:lnTo>
                    <a:pt x="12" y="0"/>
                  </a:lnTo>
                  <a:lnTo>
                    <a:pt x="0" y="0"/>
                  </a:lnTo>
                  <a:lnTo>
                    <a:pt x="108" y="102"/>
                  </a:lnTo>
                  <a:lnTo>
                    <a:pt x="216" y="204"/>
                  </a:lnTo>
                  <a:lnTo>
                    <a:pt x="407" y="414"/>
                  </a:lnTo>
                  <a:close/>
                </a:path>
              </a:pathLst>
            </a:custGeom>
            <a:solidFill>
              <a:schemeClr val="bg1"/>
            </a:solidFill>
            <a:ln w="9525">
              <a:noFill/>
            </a:ln>
          </p:spPr>
          <p:txBody>
            <a:bodyPr/>
            <a:lstStyle/>
            <a:p>
              <a:endParaRPr lang="zh-CN" altLang="en-US"/>
            </a:p>
          </p:txBody>
        </p:sp>
        <p:sp>
          <p:nvSpPr>
            <p:cNvPr id="12" name="Freeform 25"/>
            <p:cNvSpPr/>
            <p:nvPr/>
          </p:nvSpPr>
          <p:spPr bwMode="hidden">
            <a:xfrm>
              <a:off x="6" y="0"/>
              <a:ext cx="858" cy="1409"/>
            </a:xfrm>
            <a:custGeom>
              <a:avLst/>
              <a:gdLst/>
              <a:ahLst/>
              <a:cxnLst>
                <a:cxn ang="0">
                  <a:pos x="0" y="1361"/>
                </a:cxn>
                <a:cxn ang="0">
                  <a:pos x="0" y="1409"/>
                </a:cxn>
                <a:cxn ang="0">
                  <a:pos x="54" y="1211"/>
                </a:cxn>
                <a:cxn ang="0">
                  <a:pos x="126" y="1013"/>
                </a:cxn>
                <a:cxn ang="0">
                  <a:pos x="215" y="827"/>
                </a:cxn>
                <a:cxn ang="0">
                  <a:pos x="311" y="647"/>
                </a:cxn>
                <a:cxn ang="0">
                  <a:pos x="431" y="474"/>
                </a:cxn>
                <a:cxn ang="0">
                  <a:pos x="556" y="312"/>
                </a:cxn>
                <a:cxn ang="0">
                  <a:pos x="700" y="150"/>
                </a:cxn>
                <a:cxn ang="0">
                  <a:pos x="855" y="0"/>
                </a:cxn>
                <a:cxn ang="0">
                  <a:pos x="837" y="0"/>
                </a:cxn>
                <a:cxn ang="0">
                  <a:pos x="688" y="144"/>
                </a:cxn>
                <a:cxn ang="0">
                  <a:pos x="550" y="300"/>
                </a:cxn>
                <a:cxn ang="0">
                  <a:pos x="425" y="462"/>
                </a:cxn>
                <a:cxn ang="0">
                  <a:pos x="311" y="629"/>
                </a:cxn>
                <a:cxn ang="0">
                  <a:pos x="215" y="803"/>
                </a:cxn>
                <a:cxn ang="0">
                  <a:pos x="132" y="983"/>
                </a:cxn>
                <a:cxn ang="0">
                  <a:pos x="60" y="1169"/>
                </a:cxn>
                <a:cxn ang="0">
                  <a:pos x="0" y="1361"/>
                </a:cxn>
                <a:cxn ang="0">
                  <a:pos x="0" y="1361"/>
                </a:cxn>
              </a:cxnLst>
              <a:rect l="0" t="0" r="r" b="b"/>
              <a:pathLst>
                <a:path w="855" h="1409">
                  <a:moveTo>
                    <a:pt x="0" y="1361"/>
                  </a:moveTo>
                  <a:lnTo>
                    <a:pt x="0" y="1409"/>
                  </a:lnTo>
                  <a:lnTo>
                    <a:pt x="54" y="1211"/>
                  </a:lnTo>
                  <a:lnTo>
                    <a:pt x="126" y="1013"/>
                  </a:lnTo>
                  <a:lnTo>
                    <a:pt x="215" y="827"/>
                  </a:lnTo>
                  <a:lnTo>
                    <a:pt x="311" y="647"/>
                  </a:lnTo>
                  <a:lnTo>
                    <a:pt x="431" y="474"/>
                  </a:lnTo>
                  <a:lnTo>
                    <a:pt x="556" y="312"/>
                  </a:lnTo>
                  <a:lnTo>
                    <a:pt x="700" y="150"/>
                  </a:lnTo>
                  <a:lnTo>
                    <a:pt x="855" y="0"/>
                  </a:lnTo>
                  <a:lnTo>
                    <a:pt x="837" y="0"/>
                  </a:lnTo>
                  <a:lnTo>
                    <a:pt x="688" y="144"/>
                  </a:lnTo>
                  <a:lnTo>
                    <a:pt x="550" y="300"/>
                  </a:lnTo>
                  <a:lnTo>
                    <a:pt x="425" y="462"/>
                  </a:lnTo>
                  <a:lnTo>
                    <a:pt x="311" y="629"/>
                  </a:lnTo>
                  <a:lnTo>
                    <a:pt x="215" y="803"/>
                  </a:lnTo>
                  <a:lnTo>
                    <a:pt x="132" y="983"/>
                  </a:lnTo>
                  <a:lnTo>
                    <a:pt x="60" y="1169"/>
                  </a:lnTo>
                  <a:lnTo>
                    <a:pt x="0" y="1361"/>
                  </a:lnTo>
                  <a:lnTo>
                    <a:pt x="0" y="1361"/>
                  </a:lnTo>
                  <a:close/>
                </a:path>
              </a:pathLst>
            </a:custGeom>
            <a:gradFill rotWithShape="0">
              <a:gsLst>
                <a:gs pos="0">
                  <a:schemeClr val="bg1"/>
                </a:gs>
                <a:gs pos="100000">
                  <a:schemeClr val="bg1">
                    <a:gamma/>
                    <a:shade val="94118"/>
                    <a:invGamma/>
                  </a:schemeClr>
                </a:gs>
              </a:gsLst>
              <a:lin ang="5400000" scaled="1"/>
            </a:gradFill>
            <a:ln w="9525">
              <a:no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3098" name="Freeform 26"/>
            <p:cNvSpPr/>
            <p:nvPr/>
          </p:nvSpPr>
          <p:spPr>
            <a:xfrm>
              <a:off x="6" y="0"/>
              <a:ext cx="588" cy="599"/>
            </a:xfrm>
            <a:custGeom>
              <a:avLst/>
              <a:gdLst/>
              <a:ahLst/>
              <a:cxnLst>
                <a:cxn ang="0">
                  <a:pos x="590" y="0"/>
                </a:cxn>
                <a:cxn ang="0">
                  <a:pos x="572" y="0"/>
                </a:cxn>
                <a:cxn ang="0">
                  <a:pos x="409" y="132"/>
                </a:cxn>
                <a:cxn ang="0">
                  <a:pos x="259" y="270"/>
                </a:cxn>
                <a:cxn ang="0">
                  <a:pos x="120" y="420"/>
                </a:cxn>
                <a:cxn ang="0">
                  <a:pos x="0" y="575"/>
                </a:cxn>
                <a:cxn ang="0">
                  <a:pos x="0" y="599"/>
                </a:cxn>
                <a:cxn ang="0">
                  <a:pos x="120" y="432"/>
                </a:cxn>
                <a:cxn ang="0">
                  <a:pos x="259" y="282"/>
                </a:cxn>
                <a:cxn ang="0">
                  <a:pos x="415" y="138"/>
                </a:cxn>
                <a:cxn ang="0">
                  <a:pos x="590" y="0"/>
                </a:cxn>
                <a:cxn ang="0">
                  <a:pos x="590" y="0"/>
                </a:cxn>
              </a:cxnLst>
              <a:rect l="0" t="0" r="0" b="0"/>
              <a:pathLst>
                <a:path w="586" h="599">
                  <a:moveTo>
                    <a:pt x="586" y="0"/>
                  </a:moveTo>
                  <a:lnTo>
                    <a:pt x="568" y="0"/>
                  </a:lnTo>
                  <a:lnTo>
                    <a:pt x="407" y="132"/>
                  </a:lnTo>
                  <a:lnTo>
                    <a:pt x="257" y="270"/>
                  </a:lnTo>
                  <a:lnTo>
                    <a:pt x="120" y="420"/>
                  </a:lnTo>
                  <a:lnTo>
                    <a:pt x="0" y="575"/>
                  </a:lnTo>
                  <a:lnTo>
                    <a:pt x="0" y="599"/>
                  </a:lnTo>
                  <a:lnTo>
                    <a:pt x="120" y="432"/>
                  </a:lnTo>
                  <a:lnTo>
                    <a:pt x="257" y="282"/>
                  </a:lnTo>
                  <a:lnTo>
                    <a:pt x="413" y="138"/>
                  </a:lnTo>
                  <a:lnTo>
                    <a:pt x="586" y="0"/>
                  </a:lnTo>
                  <a:close/>
                </a:path>
              </a:pathLst>
            </a:custGeom>
            <a:solidFill>
              <a:schemeClr val="bg1"/>
            </a:solidFill>
            <a:ln w="9525">
              <a:noFill/>
            </a:ln>
          </p:spPr>
          <p:txBody>
            <a:bodyPr/>
            <a:lstStyle/>
            <a:p>
              <a:endParaRPr lang="zh-CN" altLang="en-US"/>
            </a:p>
          </p:txBody>
        </p:sp>
        <p:sp>
          <p:nvSpPr>
            <p:cNvPr id="3099" name="Freeform 27"/>
            <p:cNvSpPr/>
            <p:nvPr/>
          </p:nvSpPr>
          <p:spPr>
            <a:xfrm>
              <a:off x="6" y="0"/>
              <a:ext cx="270" cy="252"/>
            </a:xfrm>
            <a:custGeom>
              <a:avLst/>
              <a:gdLst/>
              <a:ahLst/>
              <a:cxnLst>
                <a:cxn ang="0">
                  <a:pos x="271" y="0"/>
                </a:cxn>
                <a:cxn ang="0">
                  <a:pos x="253" y="0"/>
                </a:cxn>
                <a:cxn ang="0">
                  <a:pos x="120" y="114"/>
                </a:cxn>
                <a:cxn ang="0">
                  <a:pos x="60" y="174"/>
                </a:cxn>
                <a:cxn ang="0">
                  <a:pos x="0" y="234"/>
                </a:cxn>
                <a:cxn ang="0">
                  <a:pos x="0" y="252"/>
                </a:cxn>
                <a:cxn ang="0">
                  <a:pos x="126" y="120"/>
                </a:cxn>
                <a:cxn ang="0">
                  <a:pos x="271" y="0"/>
                </a:cxn>
                <a:cxn ang="0">
                  <a:pos x="271" y="0"/>
                </a:cxn>
              </a:cxnLst>
              <a:rect l="0" t="0" r="0" b="0"/>
              <a:pathLst>
                <a:path w="269" h="252">
                  <a:moveTo>
                    <a:pt x="269" y="0"/>
                  </a:moveTo>
                  <a:lnTo>
                    <a:pt x="251" y="0"/>
                  </a:lnTo>
                  <a:lnTo>
                    <a:pt x="120" y="114"/>
                  </a:lnTo>
                  <a:lnTo>
                    <a:pt x="60" y="174"/>
                  </a:lnTo>
                  <a:lnTo>
                    <a:pt x="0" y="234"/>
                  </a:lnTo>
                  <a:lnTo>
                    <a:pt x="0" y="252"/>
                  </a:lnTo>
                  <a:lnTo>
                    <a:pt x="126" y="120"/>
                  </a:lnTo>
                  <a:lnTo>
                    <a:pt x="269" y="0"/>
                  </a:lnTo>
                  <a:close/>
                </a:path>
              </a:pathLst>
            </a:custGeom>
            <a:solidFill>
              <a:schemeClr val="bg1"/>
            </a:solidFill>
            <a:ln w="9525">
              <a:noFill/>
            </a:ln>
          </p:spPr>
          <p:txBody>
            <a:bodyPr/>
            <a:lstStyle/>
            <a:p>
              <a:endParaRPr lang="zh-CN" altLang="en-US"/>
            </a:p>
          </p:txBody>
        </p:sp>
        <p:sp>
          <p:nvSpPr>
            <p:cNvPr id="3100" name="Line 28"/>
            <p:cNvSpPr/>
            <p:nvPr/>
          </p:nvSpPr>
          <p:spPr>
            <a:xfrm>
              <a:off x="1" y="2749"/>
              <a:ext cx="5758" cy="0"/>
            </a:xfrm>
            <a:prstGeom prst="line">
              <a:avLst/>
            </a:prstGeom>
            <a:ln w="15875" cap="flat" cmpd="sng">
              <a:solidFill>
                <a:schemeClr val="bg1"/>
              </a:solidFill>
              <a:prstDash val="solid"/>
              <a:round/>
              <a:headEnd type="none" w="med" len="med"/>
              <a:tailEnd type="none" w="med" len="med"/>
            </a:ln>
          </p:spPr>
        </p:sp>
        <p:sp>
          <p:nvSpPr>
            <p:cNvPr id="3101" name="Line 29"/>
            <p:cNvSpPr/>
            <p:nvPr/>
          </p:nvSpPr>
          <p:spPr>
            <a:xfrm>
              <a:off x="1" y="2356"/>
              <a:ext cx="5758" cy="0"/>
            </a:xfrm>
            <a:prstGeom prst="line">
              <a:avLst/>
            </a:prstGeom>
            <a:ln w="15875" cap="flat" cmpd="sng">
              <a:solidFill>
                <a:schemeClr val="bg1"/>
              </a:solidFill>
              <a:prstDash val="solid"/>
              <a:round/>
              <a:headEnd type="none" w="med" len="med"/>
              <a:tailEnd type="none" w="med" len="med"/>
            </a:ln>
          </p:spPr>
        </p:sp>
        <p:sp>
          <p:nvSpPr>
            <p:cNvPr id="3102" name="Line 30"/>
            <p:cNvSpPr/>
            <p:nvPr/>
          </p:nvSpPr>
          <p:spPr>
            <a:xfrm>
              <a:off x="1" y="3142"/>
              <a:ext cx="5758" cy="0"/>
            </a:xfrm>
            <a:prstGeom prst="line">
              <a:avLst/>
            </a:prstGeom>
            <a:ln w="15875" cap="flat" cmpd="sng">
              <a:solidFill>
                <a:schemeClr val="bg2"/>
              </a:solidFill>
              <a:prstDash val="solid"/>
              <a:round/>
              <a:headEnd type="none" w="med" len="med"/>
              <a:tailEnd type="none" w="med" len="med"/>
            </a:ln>
          </p:spPr>
        </p:sp>
        <p:grpSp>
          <p:nvGrpSpPr>
            <p:cNvPr id="3103" name="Group 31"/>
            <p:cNvGrpSpPr/>
            <p:nvPr/>
          </p:nvGrpSpPr>
          <p:grpSpPr>
            <a:xfrm>
              <a:off x="1" y="392"/>
              <a:ext cx="5758" cy="1571"/>
              <a:chOff x="1" y="392"/>
              <a:chExt cx="5758" cy="1571"/>
            </a:xfrm>
          </p:grpSpPr>
          <p:sp>
            <p:nvSpPr>
              <p:cNvPr id="3104" name="Line 32"/>
              <p:cNvSpPr/>
              <p:nvPr userDrawn="1"/>
            </p:nvSpPr>
            <p:spPr>
              <a:xfrm>
                <a:off x="1" y="784"/>
                <a:ext cx="5758" cy="0"/>
              </a:xfrm>
              <a:prstGeom prst="line">
                <a:avLst/>
              </a:prstGeom>
              <a:ln w="15875" cap="flat" cmpd="sng">
                <a:solidFill>
                  <a:schemeClr val="bg1"/>
                </a:solidFill>
                <a:prstDash val="solid"/>
                <a:round/>
                <a:headEnd type="none" w="med" len="med"/>
                <a:tailEnd type="none" w="med" len="med"/>
              </a:ln>
            </p:spPr>
          </p:sp>
          <p:sp>
            <p:nvSpPr>
              <p:cNvPr id="3105" name="Line 33"/>
              <p:cNvSpPr/>
              <p:nvPr userDrawn="1"/>
            </p:nvSpPr>
            <p:spPr>
              <a:xfrm>
                <a:off x="1" y="1963"/>
                <a:ext cx="5758" cy="0"/>
              </a:xfrm>
              <a:prstGeom prst="line">
                <a:avLst/>
              </a:prstGeom>
              <a:ln w="15875" cap="flat" cmpd="sng">
                <a:solidFill>
                  <a:schemeClr val="bg1"/>
                </a:solidFill>
                <a:prstDash val="solid"/>
                <a:round/>
                <a:headEnd type="none" w="med" len="med"/>
                <a:tailEnd type="none" w="med" len="med"/>
              </a:ln>
            </p:spPr>
          </p:sp>
          <p:sp>
            <p:nvSpPr>
              <p:cNvPr id="3106" name="Line 34"/>
              <p:cNvSpPr/>
              <p:nvPr userDrawn="1"/>
            </p:nvSpPr>
            <p:spPr>
              <a:xfrm>
                <a:off x="1" y="1570"/>
                <a:ext cx="5758" cy="0"/>
              </a:xfrm>
              <a:prstGeom prst="line">
                <a:avLst/>
              </a:prstGeom>
              <a:ln w="15875" cap="flat" cmpd="sng">
                <a:solidFill>
                  <a:schemeClr val="bg1"/>
                </a:solidFill>
                <a:prstDash val="solid"/>
                <a:round/>
                <a:headEnd type="none" w="med" len="med"/>
                <a:tailEnd type="none" w="med" len="med"/>
              </a:ln>
            </p:spPr>
          </p:sp>
          <p:sp>
            <p:nvSpPr>
              <p:cNvPr id="3107" name="Line 35"/>
              <p:cNvSpPr/>
              <p:nvPr userDrawn="1"/>
            </p:nvSpPr>
            <p:spPr>
              <a:xfrm>
                <a:off x="1" y="1177"/>
                <a:ext cx="5758" cy="0"/>
              </a:xfrm>
              <a:prstGeom prst="line">
                <a:avLst/>
              </a:prstGeom>
              <a:ln w="15875" cap="flat" cmpd="sng">
                <a:solidFill>
                  <a:schemeClr val="bg1"/>
                </a:solidFill>
                <a:prstDash val="solid"/>
                <a:round/>
                <a:headEnd type="none" w="med" len="med"/>
                <a:tailEnd type="none" w="med" len="med"/>
              </a:ln>
            </p:spPr>
          </p:sp>
          <p:sp>
            <p:nvSpPr>
              <p:cNvPr id="3108" name="Line 36"/>
              <p:cNvSpPr/>
              <p:nvPr userDrawn="1"/>
            </p:nvSpPr>
            <p:spPr>
              <a:xfrm>
                <a:off x="1" y="392"/>
                <a:ext cx="5758" cy="0"/>
              </a:xfrm>
              <a:prstGeom prst="line">
                <a:avLst/>
              </a:prstGeom>
              <a:ln w="15875" cap="flat" cmpd="sng">
                <a:solidFill>
                  <a:schemeClr val="bg1"/>
                </a:solidFill>
                <a:prstDash val="solid"/>
                <a:round/>
                <a:headEnd type="none" w="med" len="med"/>
                <a:tailEnd type="none" w="med" len="med"/>
              </a:ln>
            </p:spPr>
          </p:sp>
        </p:grpSp>
        <p:sp>
          <p:nvSpPr>
            <p:cNvPr id="3109" name="Line 37"/>
            <p:cNvSpPr/>
            <p:nvPr/>
          </p:nvSpPr>
          <p:spPr>
            <a:xfrm>
              <a:off x="1" y="3928"/>
              <a:ext cx="5758" cy="0"/>
            </a:xfrm>
            <a:prstGeom prst="line">
              <a:avLst/>
            </a:prstGeom>
            <a:ln w="15875" cap="flat" cmpd="sng">
              <a:solidFill>
                <a:schemeClr val="bg2"/>
              </a:solidFill>
              <a:prstDash val="solid"/>
              <a:round/>
              <a:headEnd type="none" w="med" len="med"/>
              <a:tailEnd type="none" w="med" len="med"/>
            </a:ln>
          </p:spPr>
        </p:sp>
        <p:sp>
          <p:nvSpPr>
            <p:cNvPr id="3110" name="Line 38"/>
            <p:cNvSpPr/>
            <p:nvPr/>
          </p:nvSpPr>
          <p:spPr>
            <a:xfrm>
              <a:off x="1" y="3535"/>
              <a:ext cx="5758" cy="0"/>
            </a:xfrm>
            <a:prstGeom prst="line">
              <a:avLst/>
            </a:prstGeom>
            <a:ln w="15875" cap="flat" cmpd="sng">
              <a:solidFill>
                <a:schemeClr val="bg2"/>
              </a:solidFill>
              <a:prstDash val="solid"/>
              <a:round/>
              <a:headEnd type="none" w="med" len="med"/>
              <a:tailEnd type="none" w="med" len="med"/>
            </a:ln>
          </p:spPr>
        </p:sp>
      </p:grpSp>
      <p:sp>
        <p:nvSpPr>
          <p:cNvPr id="22567" name="Rectangle 39"/>
          <p:cNvSpPr>
            <a:spLocks noGrp="1" noChangeArrowheads="1"/>
          </p:cNvSpPr>
          <p:nvPr>
            <p:ph type="ctrTitle" sz="quarter"/>
          </p:nvPr>
        </p:nvSpPr>
        <p:spPr>
          <a:xfrm>
            <a:off x="685800" y="1269428"/>
            <a:ext cx="7772400" cy="1302772"/>
          </a:xfrm>
        </p:spPr>
        <p:txBody>
          <a:bodyPr anchor="b"/>
          <a:lstStyle>
            <a:lvl1pPr>
              <a:defRPr sz="4050"/>
            </a:lvl1pPr>
          </a:lstStyle>
          <a:p>
            <a:pPr fontAlgn="base"/>
            <a:r>
              <a:rPr lang="zh-CN" altLang="en-US" sz="4050" strike="noStrike" noProof="1"/>
              <a:t>单击此处编辑母版标题样式</a:t>
            </a:r>
            <a:endParaRPr lang="zh-CN" altLang="en-US" strike="noStrike" noProof="1"/>
          </a:p>
        </p:txBody>
      </p:sp>
      <p:sp>
        <p:nvSpPr>
          <p:cNvPr id="22568" name="Rectangle 40"/>
          <p:cNvSpPr>
            <a:spLocks noGrp="1" noChangeArrowheads="1"/>
          </p:cNvSpPr>
          <p:nvPr>
            <p:ph type="subTitle" sz="quarter" idx="1"/>
          </p:nvPr>
        </p:nvSpPr>
        <p:spPr>
          <a:xfrm>
            <a:off x="1371600" y="2915160"/>
            <a:ext cx="6400800" cy="1314680"/>
          </a:xfrm>
        </p:spPr>
        <p:txBody>
          <a:bodyPr/>
          <a:lstStyle>
            <a:lvl1pPr marL="0" indent="0" algn="ctr">
              <a:buFont typeface="Wingdings" panose="05000000000000000000" pitchFamily="2" charset="2"/>
              <a:buNone/>
              <a:defRPr/>
            </a:lvl1pPr>
          </a:lstStyle>
          <a:p>
            <a:pPr fontAlgn="base"/>
            <a:r>
              <a:rPr lang="zh-CN" altLang="en-US" strike="noStrike" noProof="1"/>
              <a:t>单击此处编辑母版副标题样式</a:t>
            </a:r>
          </a:p>
        </p:txBody>
      </p:sp>
      <p:sp>
        <p:nvSpPr>
          <p:cNvPr id="39" name="Rectangle 41"/>
          <p:cNvSpPr>
            <a:spLocks noGrp="1" noChangeArrowheads="1"/>
          </p:cNvSpPr>
          <p:nvPr>
            <p:ph type="dt" sz="quarter" idx="2"/>
          </p:nvPr>
        </p:nvSpPr>
        <p:spPr bwMode="auto">
          <a:xfrm>
            <a:off x="457200" y="4683125"/>
            <a:ext cx="2133600" cy="34290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40" name="Rectangle 42"/>
          <p:cNvSpPr>
            <a:spLocks noGrp="1" noChangeArrowheads="1"/>
          </p:cNvSpPr>
          <p:nvPr>
            <p:ph type="ftr" sz="quarter" idx="3"/>
          </p:nvPr>
        </p:nvSpPr>
        <p:spPr bwMode="auto">
          <a:xfrm>
            <a:off x="3124200" y="4687888"/>
            <a:ext cx="2895600" cy="34290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41" name="Rectangle 43"/>
          <p:cNvSpPr>
            <a:spLocks noGrp="1" noChangeArrowheads="1"/>
          </p:cNvSpPr>
          <p:nvPr>
            <p:ph type="sldNum" sz="quarter" idx="4"/>
          </p:nvPr>
        </p:nvSpPr>
        <p:spPr bwMode="auto">
          <a:xfrm>
            <a:off x="6553200" y="4683125"/>
            <a:ext cx="2133600" cy="342900"/>
          </a:xfrm>
          <a:prstGeom prst="rect">
            <a:avLst/>
          </a:prstGeom>
          <a:noFill/>
          <a:ln w="9525">
            <a:noFill/>
            <a:miter lim="800000"/>
          </a:ln>
          <a:effectLst/>
        </p:spPr>
        <p:txBody>
          <a:bodyPr vert="horz" wrap="square" lIns="91440" tIns="45720" rIns="91440" bIns="45720" numCol="1" anchor="t" anchorCtr="0" compatLnSpc="1"/>
          <a:lstStyle/>
          <a:p>
            <a:pPr algn="r" eaLnBrk="1" fontAlgn="base" hangingPunct="1"/>
            <a:fld id="{9A0DB2DC-4C9A-4742-B13C-FB6460FD3503}" type="slidenum">
              <a:rPr lang="en-US" altLang="zh-CN" sz="750" strike="noStrike" noProof="1" dirty="0">
                <a:effectLst>
                  <a:outerShdw blurRad="38100" dist="38100" dir="2700000">
                    <a:srgbClr val="C0C0C0"/>
                  </a:outerShdw>
                </a:effectLst>
                <a:latin typeface="Verdana" panose="020B0604030504040204" pitchFamily="34" charset="0"/>
                <a:ea typeface="宋体" panose="02010600030101010101" pitchFamily="2" charset="-122"/>
                <a:cs typeface="+mn-cs"/>
              </a:rPr>
              <a:t>‹#›</a:t>
            </a:fld>
            <a:endParaRPr lang="en-US" altLang="zh-CN" strike="noStrike" noProof="1">
              <a:effectLst>
                <a:outerShdw blurRad="38100" dist="38100" dir="2700000">
                  <a:srgbClr val="C0C0C0"/>
                </a:outerShdw>
              </a:effectLst>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z="750" strike="noStrike" noProof="1" dirty="0">
                <a:effectLst>
                  <a:outerShdw blurRad="38100" dist="38100" dir="2700000">
                    <a:srgbClr val="C0C0C0"/>
                  </a:outerShdw>
                </a:effectLst>
                <a:latin typeface="Verdana" panose="020B0604030504040204" pitchFamily="34" charset="0"/>
                <a:ea typeface="宋体" panose="02010600030101010101" pitchFamily="2" charset="-122"/>
                <a:cs typeface="+mn-cs"/>
              </a:rPr>
              <a:t>‹#›</a:t>
            </a:fld>
            <a:endParaRPr lang="en-US" altLang="zh-CN" strike="noStrike" noProof="1">
              <a:effectLst>
                <a:outerShdw blurRad="38100" dist="38100" dir="2700000">
                  <a:srgbClr val="C0C0C0"/>
                </a:outerShdw>
              </a:effectLst>
              <a:latin typeface="Verdana" panose="020B060403050404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8396"/>
            <a:ext cx="2057400" cy="4390602"/>
          </a:xfr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457200" y="208396"/>
            <a:ext cx="6019800" cy="4390602"/>
          </a:xfr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z="750" strike="noStrike" noProof="1" dirty="0">
                <a:effectLst>
                  <a:outerShdw blurRad="38100" dist="38100" dir="2700000">
                    <a:srgbClr val="C0C0C0"/>
                  </a:outerShdw>
                </a:effectLst>
                <a:latin typeface="Verdana" panose="020B0604030504040204" pitchFamily="34" charset="0"/>
                <a:ea typeface="宋体" panose="02010600030101010101" pitchFamily="2" charset="-122"/>
                <a:cs typeface="+mn-cs"/>
              </a:rPr>
              <a:t>‹#›</a:t>
            </a:fld>
            <a:endParaRPr lang="en-US" altLang="zh-CN" strike="noStrike" noProof="1">
              <a:effectLst>
                <a:outerShdw blurRad="38100" dist="38100" dir="2700000">
                  <a:srgbClr val="C0C0C0"/>
                </a:outerShdw>
              </a:effectLst>
              <a:latin typeface="Verdana" panose="020B060403050404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z="750" strike="noStrike" noProof="1" dirty="0">
                <a:effectLst>
                  <a:outerShdw blurRad="38100" dist="38100" dir="2700000">
                    <a:srgbClr val="C0C0C0"/>
                  </a:outerShdw>
                </a:effectLst>
                <a:latin typeface="Verdana" panose="020B0604030504040204" pitchFamily="34" charset="0"/>
                <a:ea typeface="宋体" panose="02010600030101010101" pitchFamily="2" charset="-122"/>
                <a:cs typeface="+mn-cs"/>
              </a:rPr>
              <a:t>‹#›</a:t>
            </a:fld>
            <a:endParaRPr lang="en-US" altLang="zh-CN" strike="noStrike" noProof="1">
              <a:effectLst>
                <a:outerShdw blurRad="38100" dist="38100" dir="2700000">
                  <a:srgbClr val="C0C0C0"/>
                </a:outerShdw>
              </a:effectLst>
              <a:latin typeface="Verdana" panose="020B060403050404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753"/>
            <a:ext cx="7772400" cy="1021735"/>
          </a:xfrm>
        </p:spPr>
        <p:txBody>
          <a:bodyPr anchor="t"/>
          <a:lstStyle>
            <a:lvl1pPr algn="l">
              <a:defRPr sz="3000" b="1" cap="all"/>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722313" y="2180416"/>
            <a:ext cx="7772400" cy="112533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8035" indent="0">
              <a:buNone/>
              <a:defRPr sz="1050"/>
            </a:lvl7pPr>
            <a:lvl8pPr marL="2400935" indent="0">
              <a:buNone/>
              <a:defRPr sz="1050"/>
            </a:lvl8pPr>
            <a:lvl9pPr marL="2743835" indent="0">
              <a:buNone/>
              <a:defRPr sz="1050"/>
            </a:lvl9pPr>
          </a:lstStyle>
          <a:p>
            <a:pPr lvl="0" fontAlgn="base"/>
            <a:r>
              <a:rPr lang="zh-CN" altLang="en-US" strike="noStrike" noProof="1"/>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z="750" strike="noStrike" noProof="1" dirty="0">
                <a:effectLst>
                  <a:outerShdw blurRad="38100" dist="38100" dir="2700000">
                    <a:srgbClr val="C0C0C0"/>
                  </a:outerShdw>
                </a:effectLst>
                <a:latin typeface="Verdana" panose="020B0604030504040204" pitchFamily="34" charset="0"/>
                <a:ea typeface="宋体" panose="02010600030101010101" pitchFamily="2" charset="-122"/>
                <a:cs typeface="+mn-cs"/>
              </a:rPr>
              <a:t>‹#›</a:t>
            </a:fld>
            <a:endParaRPr lang="en-US" altLang="zh-CN" strike="noStrike" noProof="1">
              <a:effectLst>
                <a:outerShdw blurRad="38100" dist="38100" dir="2700000">
                  <a:srgbClr val="C0C0C0"/>
                </a:outerShdw>
              </a:effectLst>
              <a:latin typeface="Verdana" panose="020B060403050404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457200" y="1200360"/>
            <a:ext cx="4038600" cy="3398638"/>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z="1350" strike="noStrike" noProof="1"/>
              <a:t>第四级</a:t>
            </a:r>
            <a:endParaRPr lang="zh-CN" altLang="en-US" strike="noStrike" noProof="1"/>
          </a:p>
          <a:p>
            <a:pPr lvl="4" fontAlgn="base"/>
            <a:r>
              <a:rPr lang="zh-CN" altLang="en-US" sz="1350" strike="noStrike" noProof="1"/>
              <a:t>第五级</a:t>
            </a:r>
            <a:endParaRPr lang="zh-CN" altLang="en-US" strike="noStrike" noProof="1"/>
          </a:p>
        </p:txBody>
      </p:sp>
      <p:sp>
        <p:nvSpPr>
          <p:cNvPr id="4" name="内容占位符 3"/>
          <p:cNvSpPr>
            <a:spLocks noGrp="1"/>
          </p:cNvSpPr>
          <p:nvPr>
            <p:ph sz="half" idx="2"/>
          </p:nvPr>
        </p:nvSpPr>
        <p:spPr>
          <a:xfrm>
            <a:off x="4648200" y="1200360"/>
            <a:ext cx="4038600" cy="3398638"/>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z="1350" strike="noStrike" noProof="1"/>
              <a:t>第四级</a:t>
            </a:r>
            <a:endParaRPr lang="zh-CN" altLang="en-US" strike="noStrike" noProof="1"/>
          </a:p>
          <a:p>
            <a:pPr lvl="4" fontAlgn="base"/>
            <a:r>
              <a:rPr lang="zh-CN" altLang="en-US" sz="1350" strike="noStrike" noProof="1"/>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z="750" strike="noStrike" noProof="1" dirty="0">
                <a:effectLst>
                  <a:outerShdw blurRad="38100" dist="38100" dir="2700000">
                    <a:srgbClr val="C0C0C0"/>
                  </a:outerShdw>
                </a:effectLst>
                <a:latin typeface="Verdana" panose="020B0604030504040204" pitchFamily="34" charset="0"/>
                <a:ea typeface="宋体" panose="02010600030101010101" pitchFamily="2" charset="-122"/>
                <a:cs typeface="+mn-cs"/>
              </a:rPr>
              <a:t>‹#›</a:t>
            </a:fld>
            <a:endParaRPr lang="en-US" altLang="zh-CN" strike="noStrike" noProof="1">
              <a:effectLst>
                <a:outerShdw blurRad="38100" dist="38100" dir="2700000">
                  <a:srgbClr val="C0C0C0"/>
                </a:outerShdw>
              </a:effectLst>
              <a:latin typeface="Verdana" panose="020B060403050404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15"/>
            <a:ext cx="8229600" cy="857400"/>
          </a:xfrm>
        </p:spPr>
        <p:txBody>
          <a:bodyPr/>
          <a:lstStyle>
            <a:lvl1pPr>
              <a:defRPr/>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457200" y="1151536"/>
            <a:ext cx="4040188" cy="47990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457200" y="1631442"/>
            <a:ext cx="4040188" cy="2963984"/>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z="1350" strike="noStrike" noProof="1"/>
              <a:t>第三级</a:t>
            </a:r>
            <a:endParaRPr lang="zh-CN" altLang="en-US" strike="noStrike" noProof="1"/>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4645025" y="1151536"/>
            <a:ext cx="4041775" cy="47990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4645025" y="1631442"/>
            <a:ext cx="4041775" cy="2963984"/>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z="1350" strike="noStrike" noProof="1"/>
              <a:t>第三级</a:t>
            </a:r>
            <a:endParaRPr lang="zh-CN" altLang="en-US" strike="noStrike" noProof="1"/>
          </a:p>
          <a:p>
            <a:pPr lvl="3" fontAlgn="base"/>
            <a:r>
              <a:rPr lang="zh-CN" altLang="en-US" strike="noStrike" noProof="1"/>
              <a:t>第四级</a:t>
            </a:r>
          </a:p>
          <a:p>
            <a:pPr lvl="4" fontAlgn="base"/>
            <a:r>
              <a:rPr lang="zh-CN" altLang="en-US" strike="noStrike" noProof="1"/>
              <a:t>第五级</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en-US" altLang="zh-CN" sz="750" strike="noStrike" noProof="1" dirty="0">
                <a:effectLst>
                  <a:outerShdw blurRad="38100" dist="38100" dir="2700000">
                    <a:srgbClr val="C0C0C0"/>
                  </a:outerShdw>
                </a:effectLst>
                <a:latin typeface="Verdana" panose="020B0604030504040204" pitchFamily="34" charset="0"/>
                <a:ea typeface="宋体" panose="02010600030101010101" pitchFamily="2" charset="-122"/>
                <a:cs typeface="+mn-cs"/>
              </a:rPr>
              <a:t>‹#›</a:t>
            </a:fld>
            <a:endParaRPr lang="en-US" altLang="zh-CN" strike="noStrike" noProof="1">
              <a:effectLst>
                <a:outerShdw blurRad="38100" dist="38100" dir="2700000">
                  <a:srgbClr val="C0C0C0"/>
                </a:outerShdw>
              </a:effectLst>
              <a:latin typeface="Verdana" panose="020B060403050404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en-US" altLang="zh-CN" sz="750" strike="noStrike" noProof="1" dirty="0">
                <a:effectLst>
                  <a:outerShdw blurRad="38100" dist="38100" dir="2700000">
                    <a:srgbClr val="C0C0C0"/>
                  </a:outerShdw>
                </a:effectLst>
                <a:latin typeface="Verdana" panose="020B0604030504040204" pitchFamily="34" charset="0"/>
                <a:ea typeface="宋体" panose="02010600030101010101" pitchFamily="2" charset="-122"/>
                <a:cs typeface="+mn-cs"/>
              </a:rPr>
              <a:t>‹#›</a:t>
            </a:fld>
            <a:endParaRPr lang="en-US" altLang="zh-CN" strike="noStrike" noProof="1">
              <a:effectLst>
                <a:outerShdw blurRad="38100" dist="38100" dir="2700000">
                  <a:srgbClr val="C0C0C0"/>
                </a:outerShdw>
              </a:effectLst>
              <a:latin typeface="Verdana" panose="020B060403050404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en-US" altLang="zh-CN" sz="750" strike="noStrike" noProof="1" dirty="0">
                <a:effectLst>
                  <a:outerShdw blurRad="38100" dist="38100" dir="2700000">
                    <a:srgbClr val="C0C0C0"/>
                  </a:outerShdw>
                </a:effectLst>
                <a:latin typeface="Verdana" panose="020B0604030504040204" pitchFamily="34" charset="0"/>
                <a:ea typeface="宋体" panose="02010600030101010101" pitchFamily="2" charset="-122"/>
                <a:cs typeface="+mn-cs"/>
              </a:rPr>
              <a:t>‹#›</a:t>
            </a:fld>
            <a:endParaRPr lang="en-US" altLang="zh-CN" strike="noStrike" noProof="1">
              <a:effectLst>
                <a:outerShdw blurRad="38100" dist="38100" dir="2700000">
                  <a:srgbClr val="C0C0C0"/>
                </a:outerShdw>
              </a:effectLst>
              <a:latin typeface="Verdana" panose="020B060403050404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823"/>
            <a:ext cx="3008313" cy="871690"/>
          </a:xfrm>
        </p:spPr>
        <p:txBody>
          <a:bodyPr anchor="b"/>
          <a:lstStyle>
            <a:lvl1pPr algn="l">
              <a:defRPr sz="1500" b="1"/>
            </a:lvl1pPr>
          </a:lstStyle>
          <a:p>
            <a:pPr fontAlgn="base"/>
            <a:r>
              <a:rPr lang="zh-CN" altLang="en-US" strike="noStrike" noProof="1"/>
              <a:t>单击此处编辑母版标题样式</a:t>
            </a:r>
          </a:p>
        </p:txBody>
      </p:sp>
      <p:sp>
        <p:nvSpPr>
          <p:cNvPr id="3" name="内容占位符 2"/>
          <p:cNvSpPr>
            <a:spLocks noGrp="1"/>
          </p:cNvSpPr>
          <p:nvPr>
            <p:ph idx="1"/>
          </p:nvPr>
        </p:nvSpPr>
        <p:spPr>
          <a:xfrm>
            <a:off x="3575050" y="204823"/>
            <a:ext cx="5111750" cy="439060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文本占位符 3"/>
          <p:cNvSpPr>
            <a:spLocks noGrp="1"/>
          </p:cNvSpPr>
          <p:nvPr>
            <p:ph type="body" sz="half" idx="2"/>
          </p:nvPr>
        </p:nvSpPr>
        <p:spPr>
          <a:xfrm>
            <a:off x="457200" y="1076513"/>
            <a:ext cx="3008313" cy="351891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8035" indent="0">
              <a:buNone/>
              <a:defRPr sz="675"/>
            </a:lvl7pPr>
            <a:lvl8pPr marL="2400935" indent="0">
              <a:buNone/>
              <a:defRPr sz="675"/>
            </a:lvl8pPr>
            <a:lvl9pPr marL="2743835" indent="0">
              <a:buNone/>
              <a:defRPr sz="675"/>
            </a:lvl9pPr>
          </a:lstStyle>
          <a:p>
            <a:pPr lvl="0" fontAlgn="base"/>
            <a:r>
              <a:rPr lang="zh-CN" altLang="en-US" sz="1050"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z="750" strike="noStrike" noProof="1" dirty="0">
                <a:effectLst>
                  <a:outerShdw blurRad="38100" dist="38100" dir="2700000">
                    <a:srgbClr val="C0C0C0"/>
                  </a:outerShdw>
                </a:effectLst>
                <a:latin typeface="Verdana" panose="020B0604030504040204" pitchFamily="34" charset="0"/>
                <a:ea typeface="宋体" panose="02010600030101010101" pitchFamily="2" charset="-122"/>
                <a:cs typeface="+mn-cs"/>
              </a:rPr>
              <a:t>‹#›</a:t>
            </a:fld>
            <a:endParaRPr lang="en-US" altLang="zh-CN" strike="noStrike" noProof="1">
              <a:effectLst>
                <a:outerShdw blurRad="38100" dist="38100" dir="2700000">
                  <a:srgbClr val="C0C0C0"/>
                </a:outerShdw>
              </a:effectLst>
              <a:latin typeface="Verdana" panose="020B060403050404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080"/>
            <a:ext cx="5486400" cy="425128"/>
          </a:xfrm>
        </p:spPr>
        <p:txBody>
          <a:bodyPr anchor="b"/>
          <a:lstStyle>
            <a:lvl1pPr algn="l">
              <a:defRPr sz="1500" b="1"/>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1792288" y="459662"/>
            <a:ext cx="5486400" cy="308664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Pct val="60000"/>
              <a:buFont typeface="Wingdings" panose="05000000000000000000" pitchFamily="2" charset="2"/>
              <a:buNone/>
              <a:defRPr/>
            </a:pPr>
            <a:endParaRPr kumimoji="0" lang="zh-CN" altLang="en-US" sz="32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p:txBody>
      </p:sp>
      <p:sp>
        <p:nvSpPr>
          <p:cNvPr id="4" name="文本占位符 3"/>
          <p:cNvSpPr>
            <a:spLocks noGrp="1"/>
          </p:cNvSpPr>
          <p:nvPr>
            <p:ph type="body" sz="half" idx="2"/>
          </p:nvPr>
        </p:nvSpPr>
        <p:spPr>
          <a:xfrm>
            <a:off x="1792288" y="4026208"/>
            <a:ext cx="5486400" cy="60375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8035" indent="0">
              <a:buNone/>
              <a:defRPr sz="675"/>
            </a:lvl7pPr>
            <a:lvl8pPr marL="2400935" indent="0">
              <a:buNone/>
              <a:defRPr sz="675"/>
            </a:lvl8pPr>
            <a:lvl9pPr marL="2743835" indent="0">
              <a:buNone/>
              <a:defRPr sz="675"/>
            </a:lvl9pPr>
          </a:lstStyle>
          <a:p>
            <a:pPr lvl="0" fontAlgn="base"/>
            <a:r>
              <a:rPr lang="zh-CN" altLang="en-US" sz="1050"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z="750" strike="noStrike" noProof="1" dirty="0">
                <a:effectLst>
                  <a:outerShdw blurRad="38100" dist="38100" dir="2700000">
                    <a:srgbClr val="C0C0C0"/>
                  </a:outerShdw>
                </a:effectLst>
                <a:latin typeface="Verdana" panose="020B0604030504040204" pitchFamily="34" charset="0"/>
                <a:ea typeface="宋体" panose="02010600030101010101" pitchFamily="2" charset="-122"/>
                <a:cs typeface="+mn-cs"/>
              </a:rPr>
              <a:t>‹#›</a:t>
            </a:fld>
            <a:endParaRPr lang="en-US" altLang="zh-CN" strike="noStrike" noProof="1">
              <a:effectLst>
                <a:outerShdw blurRad="38100" dist="38100" dir="2700000">
                  <a:srgbClr val="C0C0C0"/>
                </a:outerShdw>
              </a:effectLst>
              <a:latin typeface="Verdana" panose="020B060403050404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rgbClr val="002850"/>
            </a:gs>
          </a:gsLst>
          <a:lin ang="5400000" scaled="1"/>
          <a:tileRect/>
        </a:gradFill>
        <a:effectLst/>
      </p:bgPr>
    </p:bg>
    <p:spTree>
      <p:nvGrpSpPr>
        <p:cNvPr id="1" name=""/>
        <p:cNvGrpSpPr/>
        <p:nvPr/>
      </p:nvGrpSpPr>
      <p:grpSpPr>
        <a:xfrm>
          <a:off x="0" y="0"/>
          <a:ext cx="0" cy="0"/>
          <a:chOff x="0" y="0"/>
          <a:chExt cx="0" cy="0"/>
        </a:xfrm>
      </p:grpSpPr>
      <p:grpSp>
        <p:nvGrpSpPr>
          <p:cNvPr id="1026" name="Group 2"/>
          <p:cNvGrpSpPr/>
          <p:nvPr/>
        </p:nvGrpSpPr>
        <p:grpSpPr>
          <a:xfrm>
            <a:off x="1588" y="0"/>
            <a:ext cx="9148762" cy="5140325"/>
            <a:chOff x="1" y="0"/>
            <a:chExt cx="5763" cy="4316"/>
          </a:xfrm>
        </p:grpSpPr>
        <p:sp>
          <p:nvSpPr>
            <p:cNvPr id="21507" name="Freeform 3"/>
            <p:cNvSpPr/>
            <p:nvPr/>
          </p:nvSpPr>
          <p:spPr bwMode="hidden">
            <a:xfrm>
              <a:off x="5045" y="2626"/>
              <a:ext cx="719" cy="1690"/>
            </a:xfrm>
            <a:custGeom>
              <a:avLst/>
              <a:gdLst/>
              <a:ahLst/>
              <a:cxnLst>
                <a:cxn ang="0">
                  <a:pos x="717" y="72"/>
                </a:cxn>
                <a:cxn ang="0">
                  <a:pos x="717" y="0"/>
                </a:cxn>
                <a:cxn ang="0">
                  <a:pos x="699" y="101"/>
                </a:cxn>
                <a:cxn ang="0">
                  <a:pos x="675" y="209"/>
                </a:cxn>
                <a:cxn ang="0">
                  <a:pos x="627" y="389"/>
                </a:cxn>
                <a:cxn ang="0">
                  <a:pos x="574" y="569"/>
                </a:cxn>
                <a:cxn ang="0">
                  <a:pos x="502" y="749"/>
                </a:cxn>
                <a:cxn ang="0">
                  <a:pos x="424" y="935"/>
                </a:cxn>
                <a:cxn ang="0">
                  <a:pos x="334" y="1121"/>
                </a:cxn>
                <a:cxn ang="0">
                  <a:pos x="233" y="1312"/>
                </a:cxn>
                <a:cxn ang="0">
                  <a:pos x="125" y="1498"/>
                </a:cxn>
                <a:cxn ang="0">
                  <a:pos x="0" y="1690"/>
                </a:cxn>
                <a:cxn ang="0">
                  <a:pos x="11" y="1690"/>
                </a:cxn>
                <a:cxn ang="0">
                  <a:pos x="137" y="1498"/>
                </a:cxn>
                <a:cxn ang="0">
                  <a:pos x="245" y="1312"/>
                </a:cxn>
                <a:cxn ang="0">
                  <a:pos x="346" y="1121"/>
                </a:cxn>
                <a:cxn ang="0">
                  <a:pos x="436" y="935"/>
                </a:cxn>
                <a:cxn ang="0">
                  <a:pos x="514" y="749"/>
                </a:cxn>
                <a:cxn ang="0">
                  <a:pos x="585" y="569"/>
                </a:cxn>
                <a:cxn ang="0">
                  <a:pos x="639" y="389"/>
                </a:cxn>
                <a:cxn ang="0">
                  <a:pos x="687" y="209"/>
                </a:cxn>
                <a:cxn ang="0">
                  <a:pos x="705" y="143"/>
                </a:cxn>
                <a:cxn ang="0">
                  <a:pos x="717" y="72"/>
                </a:cxn>
                <a:cxn ang="0">
                  <a:pos x="717" y="72"/>
                </a:cxn>
              </a:cxnLst>
              <a:rect l="0" t="0" r="r" b="b"/>
              <a:pathLst>
                <a:path w="717" h="1690">
                  <a:moveTo>
                    <a:pt x="717" y="72"/>
                  </a:moveTo>
                  <a:lnTo>
                    <a:pt x="717" y="0"/>
                  </a:lnTo>
                  <a:lnTo>
                    <a:pt x="699" y="101"/>
                  </a:lnTo>
                  <a:lnTo>
                    <a:pt x="675" y="209"/>
                  </a:lnTo>
                  <a:lnTo>
                    <a:pt x="627" y="389"/>
                  </a:lnTo>
                  <a:lnTo>
                    <a:pt x="574" y="569"/>
                  </a:lnTo>
                  <a:lnTo>
                    <a:pt x="502" y="749"/>
                  </a:lnTo>
                  <a:lnTo>
                    <a:pt x="424" y="935"/>
                  </a:lnTo>
                  <a:lnTo>
                    <a:pt x="334" y="1121"/>
                  </a:lnTo>
                  <a:lnTo>
                    <a:pt x="233" y="1312"/>
                  </a:lnTo>
                  <a:lnTo>
                    <a:pt x="125" y="1498"/>
                  </a:lnTo>
                  <a:lnTo>
                    <a:pt x="0" y="1690"/>
                  </a:lnTo>
                  <a:lnTo>
                    <a:pt x="11" y="1690"/>
                  </a:lnTo>
                  <a:lnTo>
                    <a:pt x="137" y="1498"/>
                  </a:lnTo>
                  <a:lnTo>
                    <a:pt x="245" y="1312"/>
                  </a:lnTo>
                  <a:lnTo>
                    <a:pt x="346" y="1121"/>
                  </a:lnTo>
                  <a:lnTo>
                    <a:pt x="436" y="935"/>
                  </a:lnTo>
                  <a:lnTo>
                    <a:pt x="514" y="749"/>
                  </a:lnTo>
                  <a:lnTo>
                    <a:pt x="585" y="569"/>
                  </a:lnTo>
                  <a:lnTo>
                    <a:pt x="639" y="389"/>
                  </a:lnTo>
                  <a:lnTo>
                    <a:pt x="687" y="209"/>
                  </a:lnTo>
                  <a:lnTo>
                    <a:pt x="705" y="143"/>
                  </a:lnTo>
                  <a:lnTo>
                    <a:pt x="717" y="72"/>
                  </a:lnTo>
                  <a:lnTo>
                    <a:pt x="717" y="72"/>
                  </a:lnTo>
                  <a:close/>
                </a:path>
              </a:pathLst>
            </a:custGeom>
            <a:gradFill rotWithShape="0">
              <a:gsLst>
                <a:gs pos="0">
                  <a:schemeClr val="bg2"/>
                </a:gs>
                <a:gs pos="100000">
                  <a:schemeClr val="bg2">
                    <a:gamma/>
                    <a:shade val="60784"/>
                    <a:invGamma/>
                  </a:schemeClr>
                </a:gs>
              </a:gsLst>
              <a:lin ang="5400000" scaled="1"/>
            </a:gradFill>
            <a:ln w="9525">
              <a:no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1508" name="Freeform 4"/>
            <p:cNvSpPr/>
            <p:nvPr/>
          </p:nvSpPr>
          <p:spPr bwMode="hidden">
            <a:xfrm>
              <a:off x="5386" y="3794"/>
              <a:ext cx="378" cy="522"/>
            </a:xfrm>
            <a:custGeom>
              <a:avLst/>
              <a:gdLst/>
              <a:ahLst/>
              <a:cxnLst>
                <a:cxn ang="0">
                  <a:pos x="377" y="0"/>
                </a:cxn>
                <a:cxn ang="0">
                  <a:pos x="293" y="132"/>
                </a:cxn>
                <a:cxn ang="0">
                  <a:pos x="204" y="264"/>
                </a:cxn>
                <a:cxn ang="0">
                  <a:pos x="102" y="396"/>
                </a:cxn>
                <a:cxn ang="0">
                  <a:pos x="0" y="522"/>
                </a:cxn>
                <a:cxn ang="0">
                  <a:pos x="12" y="522"/>
                </a:cxn>
                <a:cxn ang="0">
                  <a:pos x="114" y="402"/>
                </a:cxn>
                <a:cxn ang="0">
                  <a:pos x="204" y="282"/>
                </a:cxn>
                <a:cxn ang="0">
                  <a:pos x="377" y="24"/>
                </a:cxn>
                <a:cxn ang="0">
                  <a:pos x="377" y="0"/>
                </a:cxn>
                <a:cxn ang="0">
                  <a:pos x="377" y="0"/>
                </a:cxn>
              </a:cxnLst>
              <a:rect l="0" t="0" r="r" b="b"/>
              <a:pathLst>
                <a:path w="377" h="522">
                  <a:moveTo>
                    <a:pt x="377" y="0"/>
                  </a:moveTo>
                  <a:lnTo>
                    <a:pt x="293" y="132"/>
                  </a:lnTo>
                  <a:lnTo>
                    <a:pt x="204" y="264"/>
                  </a:lnTo>
                  <a:lnTo>
                    <a:pt x="102" y="396"/>
                  </a:lnTo>
                  <a:lnTo>
                    <a:pt x="0" y="522"/>
                  </a:lnTo>
                  <a:lnTo>
                    <a:pt x="12" y="522"/>
                  </a:lnTo>
                  <a:lnTo>
                    <a:pt x="114" y="402"/>
                  </a:lnTo>
                  <a:lnTo>
                    <a:pt x="204" y="282"/>
                  </a:lnTo>
                  <a:lnTo>
                    <a:pt x="377" y="24"/>
                  </a:lnTo>
                  <a:lnTo>
                    <a:pt x="377" y="0"/>
                  </a:lnTo>
                  <a:lnTo>
                    <a:pt x="377" y="0"/>
                  </a:lnTo>
                  <a:close/>
                </a:path>
              </a:pathLst>
            </a:custGeom>
            <a:gradFill rotWithShape="0">
              <a:gsLst>
                <a:gs pos="0">
                  <a:schemeClr val="bg2"/>
                </a:gs>
                <a:gs pos="100000">
                  <a:schemeClr val="bg2">
                    <a:gamma/>
                    <a:shade val="60784"/>
                    <a:invGamma/>
                  </a:schemeClr>
                </a:gs>
              </a:gsLst>
              <a:lin ang="5400000" scaled="1"/>
            </a:gradFill>
            <a:ln w="9525">
              <a:no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1509" name="Freeform 5"/>
            <p:cNvSpPr/>
            <p:nvPr/>
          </p:nvSpPr>
          <p:spPr bwMode="hidden">
            <a:xfrm>
              <a:off x="5680" y="4214"/>
              <a:ext cx="84" cy="102"/>
            </a:xfrm>
            <a:custGeom>
              <a:avLst/>
              <a:gdLst/>
              <a:ahLst/>
              <a:cxnLst>
                <a:cxn ang="0">
                  <a:pos x="0" y="102"/>
                </a:cxn>
                <a:cxn ang="0">
                  <a:pos x="18" y="102"/>
                </a:cxn>
                <a:cxn ang="0">
                  <a:pos x="48" y="60"/>
                </a:cxn>
                <a:cxn ang="0">
                  <a:pos x="84" y="24"/>
                </a:cxn>
                <a:cxn ang="0">
                  <a:pos x="84" y="0"/>
                </a:cxn>
                <a:cxn ang="0">
                  <a:pos x="42" y="54"/>
                </a:cxn>
                <a:cxn ang="0">
                  <a:pos x="0" y="102"/>
                </a:cxn>
                <a:cxn ang="0">
                  <a:pos x="0" y="102"/>
                </a:cxn>
              </a:cxnLst>
              <a:rect l="0" t="0" r="r" b="b"/>
              <a:pathLst>
                <a:path w="84" h="102">
                  <a:moveTo>
                    <a:pt x="0" y="102"/>
                  </a:moveTo>
                  <a:lnTo>
                    <a:pt x="18" y="102"/>
                  </a:lnTo>
                  <a:lnTo>
                    <a:pt x="48" y="60"/>
                  </a:lnTo>
                  <a:lnTo>
                    <a:pt x="84" y="24"/>
                  </a:lnTo>
                  <a:lnTo>
                    <a:pt x="84" y="0"/>
                  </a:lnTo>
                  <a:lnTo>
                    <a:pt x="42" y="54"/>
                  </a:lnTo>
                  <a:lnTo>
                    <a:pt x="0" y="102"/>
                  </a:lnTo>
                  <a:lnTo>
                    <a:pt x="0" y="102"/>
                  </a:lnTo>
                  <a:close/>
                </a:path>
              </a:pathLst>
            </a:custGeom>
            <a:gradFill rotWithShape="0">
              <a:gsLst>
                <a:gs pos="0">
                  <a:schemeClr val="bg2"/>
                </a:gs>
                <a:gs pos="100000">
                  <a:schemeClr val="bg2">
                    <a:gamma/>
                    <a:shade val="60784"/>
                    <a:invGamma/>
                  </a:schemeClr>
                </a:gs>
              </a:gsLst>
              <a:lin ang="5400000" scaled="1"/>
            </a:gradFill>
            <a:ln w="9525">
              <a:no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grpSp>
          <p:nvGrpSpPr>
            <p:cNvPr id="1030" name="Group 6"/>
            <p:cNvGrpSpPr/>
            <p:nvPr/>
          </p:nvGrpSpPr>
          <p:grpSpPr>
            <a:xfrm>
              <a:off x="288" y="0"/>
              <a:ext cx="5098" cy="4316"/>
              <a:chOff x="288" y="0"/>
              <a:chExt cx="5098" cy="4316"/>
            </a:xfrm>
          </p:grpSpPr>
          <p:sp>
            <p:nvSpPr>
              <p:cNvPr id="21511" name="Freeform 7"/>
              <p:cNvSpPr/>
              <p:nvPr/>
            </p:nvSpPr>
            <p:spPr bwMode="hidden">
              <a:xfrm>
                <a:off x="2789" y="0"/>
                <a:ext cx="72" cy="4316"/>
              </a:xfrm>
              <a:custGeom>
                <a:avLst/>
                <a:gdLst/>
                <a:ahLst/>
                <a:cxnLst>
                  <a:cxn ang="0">
                    <a:pos x="0" y="0"/>
                  </a:cxn>
                  <a:cxn ang="0">
                    <a:pos x="60" y="4316"/>
                  </a:cxn>
                  <a:cxn ang="0">
                    <a:pos x="72" y="4316"/>
                  </a:cxn>
                  <a:cxn ang="0">
                    <a:pos x="12" y="0"/>
                  </a:cxn>
                  <a:cxn ang="0">
                    <a:pos x="0" y="0"/>
                  </a:cxn>
                  <a:cxn ang="0">
                    <a:pos x="0" y="0"/>
                  </a:cxn>
                </a:cxnLst>
                <a:rect l="0" t="0" r="r" b="b"/>
                <a:pathLst>
                  <a:path w="72" h="4316">
                    <a:moveTo>
                      <a:pt x="0" y="0"/>
                    </a:moveTo>
                    <a:lnTo>
                      <a:pt x="60" y="4316"/>
                    </a:lnTo>
                    <a:lnTo>
                      <a:pt x="72" y="4316"/>
                    </a:lnTo>
                    <a:lnTo>
                      <a:pt x="12" y="0"/>
                    </a:lnTo>
                    <a:lnTo>
                      <a:pt x="0" y="0"/>
                    </a:lnTo>
                    <a:lnTo>
                      <a:pt x="0" y="0"/>
                    </a:lnTo>
                    <a:close/>
                  </a:path>
                </a:pathLst>
              </a:custGeom>
              <a:gradFill rotWithShape="0">
                <a:gsLst>
                  <a:gs pos="0">
                    <a:schemeClr val="bg1"/>
                  </a:gs>
                  <a:gs pos="100000">
                    <a:schemeClr val="bg1">
                      <a:gamma/>
                      <a:shade val="66667"/>
                      <a:invGamma/>
                    </a:schemeClr>
                  </a:gs>
                </a:gsLst>
                <a:lin ang="5400000" scaled="1"/>
              </a:gradFill>
              <a:ln w="9525">
                <a:no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1512" name="Freeform 8"/>
              <p:cNvSpPr/>
              <p:nvPr/>
            </p:nvSpPr>
            <p:spPr bwMode="hidden">
              <a:xfrm>
                <a:off x="3089" y="0"/>
                <a:ext cx="174" cy="4316"/>
              </a:xfrm>
              <a:custGeom>
                <a:avLst/>
                <a:gdLst/>
                <a:ahLst/>
                <a:cxnLst>
                  <a:cxn ang="0">
                    <a:pos x="24" y="0"/>
                  </a:cxn>
                  <a:cxn ang="0">
                    <a:pos x="12" y="0"/>
                  </a:cxn>
                  <a:cxn ang="0">
                    <a:pos x="42" y="216"/>
                  </a:cxn>
                  <a:cxn ang="0">
                    <a:pos x="72" y="444"/>
                  </a:cxn>
                  <a:cxn ang="0">
                    <a:pos x="96" y="689"/>
                  </a:cxn>
                  <a:cxn ang="0">
                    <a:pos x="120" y="947"/>
                  </a:cxn>
                  <a:cxn ang="0">
                    <a:pos x="132" y="1211"/>
                  </a:cxn>
                  <a:cxn ang="0">
                    <a:pos x="150" y="1487"/>
                  </a:cxn>
                  <a:cxn ang="0">
                    <a:pos x="156" y="1768"/>
                  </a:cxn>
                  <a:cxn ang="0">
                    <a:pos x="162" y="2062"/>
                  </a:cxn>
                  <a:cxn ang="0">
                    <a:pos x="156" y="2644"/>
                  </a:cxn>
                  <a:cxn ang="0">
                    <a:pos x="126" y="3225"/>
                  </a:cxn>
                  <a:cxn ang="0">
                    <a:pos x="108" y="3507"/>
                  </a:cxn>
                  <a:cxn ang="0">
                    <a:pos x="78" y="3788"/>
                  </a:cxn>
                  <a:cxn ang="0">
                    <a:pos x="42" y="4058"/>
                  </a:cxn>
                  <a:cxn ang="0">
                    <a:pos x="0" y="4316"/>
                  </a:cxn>
                  <a:cxn ang="0">
                    <a:pos x="12" y="4316"/>
                  </a:cxn>
                  <a:cxn ang="0">
                    <a:pos x="54" y="4058"/>
                  </a:cxn>
                  <a:cxn ang="0">
                    <a:pos x="90" y="3782"/>
                  </a:cxn>
                  <a:cxn ang="0">
                    <a:pos x="120" y="3507"/>
                  </a:cxn>
                  <a:cxn ang="0">
                    <a:pos x="138" y="3219"/>
                  </a:cxn>
                  <a:cxn ang="0">
                    <a:pos x="168" y="2638"/>
                  </a:cxn>
                  <a:cxn ang="0">
                    <a:pos x="174" y="2056"/>
                  </a:cxn>
                  <a:cxn ang="0">
                    <a:pos x="168" y="1768"/>
                  </a:cxn>
                  <a:cxn ang="0">
                    <a:pos x="162" y="1487"/>
                  </a:cxn>
                  <a:cxn ang="0">
                    <a:pos x="144" y="1211"/>
                  </a:cxn>
                  <a:cxn ang="0">
                    <a:pos x="132" y="941"/>
                  </a:cxn>
                  <a:cxn ang="0">
                    <a:pos x="108" y="689"/>
                  </a:cxn>
                  <a:cxn ang="0">
                    <a:pos x="84" y="444"/>
                  </a:cxn>
                  <a:cxn ang="0">
                    <a:pos x="54" y="216"/>
                  </a:cxn>
                  <a:cxn ang="0">
                    <a:pos x="24" y="0"/>
                  </a:cxn>
                  <a:cxn ang="0">
                    <a:pos x="24" y="0"/>
                  </a:cxn>
                </a:cxnLst>
                <a:rect l="0" t="0" r="r" b="b"/>
                <a:pathLst>
                  <a:path w="174" h="4316">
                    <a:moveTo>
                      <a:pt x="24" y="0"/>
                    </a:moveTo>
                    <a:lnTo>
                      <a:pt x="12" y="0"/>
                    </a:lnTo>
                    <a:lnTo>
                      <a:pt x="42" y="216"/>
                    </a:lnTo>
                    <a:lnTo>
                      <a:pt x="72" y="444"/>
                    </a:lnTo>
                    <a:lnTo>
                      <a:pt x="96" y="689"/>
                    </a:lnTo>
                    <a:lnTo>
                      <a:pt x="120" y="947"/>
                    </a:lnTo>
                    <a:lnTo>
                      <a:pt x="132" y="1211"/>
                    </a:lnTo>
                    <a:lnTo>
                      <a:pt x="150" y="1487"/>
                    </a:lnTo>
                    <a:lnTo>
                      <a:pt x="156" y="1768"/>
                    </a:lnTo>
                    <a:lnTo>
                      <a:pt x="162" y="2062"/>
                    </a:lnTo>
                    <a:lnTo>
                      <a:pt x="156" y="2644"/>
                    </a:lnTo>
                    <a:lnTo>
                      <a:pt x="126" y="3225"/>
                    </a:lnTo>
                    <a:lnTo>
                      <a:pt x="108" y="3507"/>
                    </a:lnTo>
                    <a:lnTo>
                      <a:pt x="78" y="3788"/>
                    </a:lnTo>
                    <a:lnTo>
                      <a:pt x="42" y="4058"/>
                    </a:lnTo>
                    <a:lnTo>
                      <a:pt x="0" y="4316"/>
                    </a:lnTo>
                    <a:lnTo>
                      <a:pt x="12" y="4316"/>
                    </a:lnTo>
                    <a:lnTo>
                      <a:pt x="54" y="4058"/>
                    </a:lnTo>
                    <a:lnTo>
                      <a:pt x="90" y="3782"/>
                    </a:lnTo>
                    <a:lnTo>
                      <a:pt x="120" y="3507"/>
                    </a:lnTo>
                    <a:lnTo>
                      <a:pt x="138" y="3219"/>
                    </a:lnTo>
                    <a:lnTo>
                      <a:pt x="168" y="2638"/>
                    </a:lnTo>
                    <a:lnTo>
                      <a:pt x="174" y="2056"/>
                    </a:lnTo>
                    <a:lnTo>
                      <a:pt x="168" y="1768"/>
                    </a:lnTo>
                    <a:lnTo>
                      <a:pt x="162" y="1487"/>
                    </a:lnTo>
                    <a:lnTo>
                      <a:pt x="144" y="1211"/>
                    </a:lnTo>
                    <a:lnTo>
                      <a:pt x="132" y="941"/>
                    </a:lnTo>
                    <a:lnTo>
                      <a:pt x="108" y="689"/>
                    </a:lnTo>
                    <a:lnTo>
                      <a:pt x="84" y="444"/>
                    </a:lnTo>
                    <a:lnTo>
                      <a:pt x="54" y="216"/>
                    </a:lnTo>
                    <a:lnTo>
                      <a:pt x="24" y="0"/>
                    </a:lnTo>
                    <a:lnTo>
                      <a:pt x="24" y="0"/>
                    </a:lnTo>
                    <a:close/>
                  </a:path>
                </a:pathLst>
              </a:custGeom>
              <a:gradFill rotWithShape="0">
                <a:gsLst>
                  <a:gs pos="0">
                    <a:schemeClr val="bg1"/>
                  </a:gs>
                  <a:gs pos="100000">
                    <a:schemeClr val="bg1">
                      <a:gamma/>
                      <a:shade val="66667"/>
                      <a:invGamma/>
                    </a:schemeClr>
                  </a:gs>
                </a:gsLst>
                <a:lin ang="5400000" scaled="1"/>
              </a:gradFill>
              <a:ln w="9525">
                <a:no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1513" name="Freeform 9"/>
              <p:cNvSpPr/>
              <p:nvPr/>
            </p:nvSpPr>
            <p:spPr bwMode="hidden">
              <a:xfrm>
                <a:off x="3358" y="0"/>
                <a:ext cx="337" cy="4316"/>
              </a:xfrm>
              <a:custGeom>
                <a:avLst/>
                <a:gdLst/>
                <a:ahLst/>
                <a:cxnLst>
                  <a:cxn ang="0">
                    <a:pos x="329" y="2014"/>
                  </a:cxn>
                  <a:cxn ang="0">
                    <a:pos x="317" y="1726"/>
                  </a:cxn>
                  <a:cxn ang="0">
                    <a:pos x="293" y="1445"/>
                  </a:cxn>
                  <a:cxn ang="0">
                    <a:pos x="263" y="1175"/>
                  </a:cxn>
                  <a:cxn ang="0">
                    <a:pos x="228" y="917"/>
                  </a:cxn>
                  <a:cxn ang="0">
                    <a:pos x="186" y="665"/>
                  </a:cxn>
                  <a:cxn ang="0">
                    <a:pos x="132" y="432"/>
                  </a:cxn>
                  <a:cxn ang="0">
                    <a:pos x="78" y="204"/>
                  </a:cxn>
                  <a:cxn ang="0">
                    <a:pos x="12" y="0"/>
                  </a:cxn>
                  <a:cxn ang="0">
                    <a:pos x="0" y="0"/>
                  </a:cxn>
                  <a:cxn ang="0">
                    <a:pos x="66" y="204"/>
                  </a:cxn>
                  <a:cxn ang="0">
                    <a:pos x="120" y="432"/>
                  </a:cxn>
                  <a:cxn ang="0">
                    <a:pos x="174" y="665"/>
                  </a:cxn>
                  <a:cxn ang="0">
                    <a:pos x="216" y="917"/>
                  </a:cxn>
                  <a:cxn ang="0">
                    <a:pos x="251" y="1175"/>
                  </a:cxn>
                  <a:cxn ang="0">
                    <a:pos x="281" y="1445"/>
                  </a:cxn>
                  <a:cxn ang="0">
                    <a:pos x="305" y="1726"/>
                  </a:cxn>
                  <a:cxn ang="0">
                    <a:pos x="317" y="2014"/>
                  </a:cxn>
                  <a:cxn ang="0">
                    <a:pos x="323" y="2314"/>
                  </a:cxn>
                  <a:cxn ang="0">
                    <a:pos x="317" y="2608"/>
                  </a:cxn>
                  <a:cxn ang="0">
                    <a:pos x="305" y="2907"/>
                  </a:cxn>
                  <a:cxn ang="0">
                    <a:pos x="281" y="3201"/>
                  </a:cxn>
                  <a:cxn ang="0">
                    <a:pos x="257" y="3489"/>
                  </a:cxn>
                  <a:cxn ang="0">
                    <a:pos x="216" y="3777"/>
                  </a:cxn>
                  <a:cxn ang="0">
                    <a:pos x="174" y="4052"/>
                  </a:cxn>
                  <a:cxn ang="0">
                    <a:pos x="120" y="4316"/>
                  </a:cxn>
                  <a:cxn ang="0">
                    <a:pos x="132" y="4316"/>
                  </a:cxn>
                  <a:cxn ang="0">
                    <a:pos x="186" y="4052"/>
                  </a:cxn>
                  <a:cxn ang="0">
                    <a:pos x="228" y="3777"/>
                  </a:cxn>
                  <a:cxn ang="0">
                    <a:pos x="269" y="3489"/>
                  </a:cxn>
                  <a:cxn ang="0">
                    <a:pos x="293" y="3201"/>
                  </a:cxn>
                  <a:cxn ang="0">
                    <a:pos x="317" y="2907"/>
                  </a:cxn>
                  <a:cxn ang="0">
                    <a:pos x="329" y="2608"/>
                  </a:cxn>
                  <a:cxn ang="0">
                    <a:pos x="335" y="2314"/>
                  </a:cxn>
                  <a:cxn ang="0">
                    <a:pos x="329" y="2014"/>
                  </a:cxn>
                  <a:cxn ang="0">
                    <a:pos x="329" y="2014"/>
                  </a:cxn>
                </a:cxnLst>
                <a:rect l="0" t="0" r="r" b="b"/>
                <a:pathLst>
                  <a:path w="335" h="4316">
                    <a:moveTo>
                      <a:pt x="329" y="2014"/>
                    </a:moveTo>
                    <a:lnTo>
                      <a:pt x="317" y="1726"/>
                    </a:lnTo>
                    <a:lnTo>
                      <a:pt x="293" y="1445"/>
                    </a:lnTo>
                    <a:lnTo>
                      <a:pt x="263" y="1175"/>
                    </a:lnTo>
                    <a:lnTo>
                      <a:pt x="228" y="917"/>
                    </a:lnTo>
                    <a:lnTo>
                      <a:pt x="186" y="665"/>
                    </a:lnTo>
                    <a:lnTo>
                      <a:pt x="132" y="432"/>
                    </a:lnTo>
                    <a:lnTo>
                      <a:pt x="78" y="204"/>
                    </a:lnTo>
                    <a:lnTo>
                      <a:pt x="12" y="0"/>
                    </a:lnTo>
                    <a:lnTo>
                      <a:pt x="0" y="0"/>
                    </a:lnTo>
                    <a:lnTo>
                      <a:pt x="66" y="204"/>
                    </a:lnTo>
                    <a:lnTo>
                      <a:pt x="120" y="432"/>
                    </a:lnTo>
                    <a:lnTo>
                      <a:pt x="174" y="665"/>
                    </a:lnTo>
                    <a:lnTo>
                      <a:pt x="216" y="917"/>
                    </a:lnTo>
                    <a:lnTo>
                      <a:pt x="251" y="1175"/>
                    </a:lnTo>
                    <a:lnTo>
                      <a:pt x="281" y="1445"/>
                    </a:lnTo>
                    <a:lnTo>
                      <a:pt x="305" y="1726"/>
                    </a:lnTo>
                    <a:lnTo>
                      <a:pt x="317" y="2014"/>
                    </a:lnTo>
                    <a:lnTo>
                      <a:pt x="323" y="2314"/>
                    </a:lnTo>
                    <a:lnTo>
                      <a:pt x="317" y="2608"/>
                    </a:lnTo>
                    <a:lnTo>
                      <a:pt x="305" y="2907"/>
                    </a:lnTo>
                    <a:lnTo>
                      <a:pt x="281" y="3201"/>
                    </a:lnTo>
                    <a:lnTo>
                      <a:pt x="257" y="3489"/>
                    </a:lnTo>
                    <a:lnTo>
                      <a:pt x="216" y="3777"/>
                    </a:lnTo>
                    <a:lnTo>
                      <a:pt x="174" y="4052"/>
                    </a:lnTo>
                    <a:lnTo>
                      <a:pt x="120" y="4316"/>
                    </a:lnTo>
                    <a:lnTo>
                      <a:pt x="132" y="4316"/>
                    </a:lnTo>
                    <a:lnTo>
                      <a:pt x="186" y="4052"/>
                    </a:lnTo>
                    <a:lnTo>
                      <a:pt x="228" y="3777"/>
                    </a:lnTo>
                    <a:lnTo>
                      <a:pt x="269" y="3489"/>
                    </a:lnTo>
                    <a:lnTo>
                      <a:pt x="293" y="3201"/>
                    </a:lnTo>
                    <a:lnTo>
                      <a:pt x="317" y="2907"/>
                    </a:lnTo>
                    <a:lnTo>
                      <a:pt x="329" y="2608"/>
                    </a:lnTo>
                    <a:lnTo>
                      <a:pt x="335" y="2314"/>
                    </a:lnTo>
                    <a:lnTo>
                      <a:pt x="329" y="2014"/>
                    </a:lnTo>
                    <a:lnTo>
                      <a:pt x="329" y="2014"/>
                    </a:lnTo>
                    <a:close/>
                  </a:path>
                </a:pathLst>
              </a:custGeom>
              <a:gradFill rotWithShape="0">
                <a:gsLst>
                  <a:gs pos="0">
                    <a:schemeClr val="bg1"/>
                  </a:gs>
                  <a:gs pos="100000">
                    <a:schemeClr val="bg1">
                      <a:gamma/>
                      <a:shade val="66667"/>
                      <a:invGamma/>
                    </a:schemeClr>
                  </a:gs>
                </a:gsLst>
                <a:lin ang="5400000" scaled="1"/>
              </a:gradFill>
              <a:ln w="9525">
                <a:no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1514" name="Freeform 10"/>
              <p:cNvSpPr/>
              <p:nvPr/>
            </p:nvSpPr>
            <p:spPr bwMode="hidden">
              <a:xfrm>
                <a:off x="3676" y="0"/>
                <a:ext cx="427" cy="4316"/>
              </a:xfrm>
              <a:custGeom>
                <a:avLst/>
                <a:gdLst/>
                <a:ahLst/>
                <a:cxnLst>
                  <a:cxn ang="0">
                    <a:pos x="413" y="1924"/>
                  </a:cxn>
                  <a:cxn ang="0">
                    <a:pos x="395" y="1690"/>
                  </a:cxn>
                  <a:cxn ang="0">
                    <a:pos x="365" y="1457"/>
                  </a:cxn>
                  <a:cxn ang="0">
                    <a:pos x="329" y="1229"/>
                  </a:cxn>
                  <a:cxn ang="0">
                    <a:pos x="281" y="1001"/>
                  </a:cxn>
                  <a:cxn ang="0">
                    <a:pos x="227" y="761"/>
                  </a:cxn>
                  <a:cxn ang="0">
                    <a:pos x="162" y="522"/>
                  </a:cxn>
                  <a:cxn ang="0">
                    <a:pos x="90" y="270"/>
                  </a:cxn>
                  <a:cxn ang="0">
                    <a:pos x="12" y="0"/>
                  </a:cxn>
                  <a:cxn ang="0">
                    <a:pos x="0" y="0"/>
                  </a:cxn>
                  <a:cxn ang="0">
                    <a:pos x="84" y="270"/>
                  </a:cxn>
                  <a:cxn ang="0">
                    <a:pos x="156" y="522"/>
                  </a:cxn>
                  <a:cxn ang="0">
                    <a:pos x="216" y="767"/>
                  </a:cxn>
                  <a:cxn ang="0">
                    <a:pos x="275" y="1001"/>
                  </a:cxn>
                  <a:cxn ang="0">
                    <a:pos x="317" y="1235"/>
                  </a:cxn>
                  <a:cxn ang="0">
                    <a:pos x="353" y="1463"/>
                  </a:cxn>
                  <a:cxn ang="0">
                    <a:pos x="383" y="1690"/>
                  </a:cxn>
                  <a:cxn ang="0">
                    <a:pos x="401" y="1924"/>
                  </a:cxn>
                  <a:cxn ang="0">
                    <a:pos x="413" y="2188"/>
                  </a:cxn>
                  <a:cxn ang="0">
                    <a:pos x="407" y="2458"/>
                  </a:cxn>
                  <a:cxn ang="0">
                    <a:pos x="395" y="2733"/>
                  </a:cxn>
                  <a:cxn ang="0">
                    <a:pos x="365" y="3021"/>
                  </a:cxn>
                  <a:cxn ang="0">
                    <a:pos x="329" y="3321"/>
                  </a:cxn>
                  <a:cxn ang="0">
                    <a:pos x="275" y="3639"/>
                  </a:cxn>
                  <a:cxn ang="0">
                    <a:pos x="204" y="3968"/>
                  </a:cxn>
                  <a:cxn ang="0">
                    <a:pos x="126" y="4316"/>
                  </a:cxn>
                  <a:cxn ang="0">
                    <a:pos x="138" y="4316"/>
                  </a:cxn>
                  <a:cxn ang="0">
                    <a:pos x="216" y="3968"/>
                  </a:cxn>
                  <a:cxn ang="0">
                    <a:pos x="287" y="3639"/>
                  </a:cxn>
                  <a:cxn ang="0">
                    <a:pos x="341" y="3321"/>
                  </a:cxn>
                  <a:cxn ang="0">
                    <a:pos x="377" y="3021"/>
                  </a:cxn>
                  <a:cxn ang="0">
                    <a:pos x="407" y="2733"/>
                  </a:cxn>
                  <a:cxn ang="0">
                    <a:pos x="419" y="2458"/>
                  </a:cxn>
                  <a:cxn ang="0">
                    <a:pos x="425" y="2188"/>
                  </a:cxn>
                  <a:cxn ang="0">
                    <a:pos x="413" y="1924"/>
                  </a:cxn>
                  <a:cxn ang="0">
                    <a:pos x="413" y="1924"/>
                  </a:cxn>
                </a:cxnLst>
                <a:rect l="0" t="0" r="r" b="b"/>
                <a:pathLst>
                  <a:path w="425" h="4316">
                    <a:moveTo>
                      <a:pt x="413" y="1924"/>
                    </a:moveTo>
                    <a:lnTo>
                      <a:pt x="395" y="1690"/>
                    </a:lnTo>
                    <a:lnTo>
                      <a:pt x="365" y="1457"/>
                    </a:lnTo>
                    <a:lnTo>
                      <a:pt x="329" y="1229"/>
                    </a:lnTo>
                    <a:lnTo>
                      <a:pt x="281" y="1001"/>
                    </a:lnTo>
                    <a:lnTo>
                      <a:pt x="227" y="761"/>
                    </a:lnTo>
                    <a:lnTo>
                      <a:pt x="162" y="522"/>
                    </a:lnTo>
                    <a:lnTo>
                      <a:pt x="90" y="270"/>
                    </a:lnTo>
                    <a:lnTo>
                      <a:pt x="12" y="0"/>
                    </a:lnTo>
                    <a:lnTo>
                      <a:pt x="0" y="0"/>
                    </a:lnTo>
                    <a:lnTo>
                      <a:pt x="84" y="270"/>
                    </a:lnTo>
                    <a:lnTo>
                      <a:pt x="156" y="522"/>
                    </a:lnTo>
                    <a:lnTo>
                      <a:pt x="216" y="767"/>
                    </a:lnTo>
                    <a:lnTo>
                      <a:pt x="275" y="1001"/>
                    </a:lnTo>
                    <a:lnTo>
                      <a:pt x="317" y="1235"/>
                    </a:lnTo>
                    <a:lnTo>
                      <a:pt x="353" y="1463"/>
                    </a:lnTo>
                    <a:lnTo>
                      <a:pt x="383" y="1690"/>
                    </a:lnTo>
                    <a:lnTo>
                      <a:pt x="401" y="1924"/>
                    </a:lnTo>
                    <a:lnTo>
                      <a:pt x="413" y="2188"/>
                    </a:lnTo>
                    <a:lnTo>
                      <a:pt x="407" y="2458"/>
                    </a:lnTo>
                    <a:lnTo>
                      <a:pt x="395" y="2733"/>
                    </a:lnTo>
                    <a:lnTo>
                      <a:pt x="365" y="3021"/>
                    </a:lnTo>
                    <a:lnTo>
                      <a:pt x="329" y="3321"/>
                    </a:lnTo>
                    <a:lnTo>
                      <a:pt x="275" y="3639"/>
                    </a:lnTo>
                    <a:lnTo>
                      <a:pt x="204" y="3968"/>
                    </a:lnTo>
                    <a:lnTo>
                      <a:pt x="126" y="4316"/>
                    </a:lnTo>
                    <a:lnTo>
                      <a:pt x="138" y="4316"/>
                    </a:lnTo>
                    <a:lnTo>
                      <a:pt x="216" y="3968"/>
                    </a:lnTo>
                    <a:lnTo>
                      <a:pt x="287" y="3639"/>
                    </a:lnTo>
                    <a:lnTo>
                      <a:pt x="341" y="3321"/>
                    </a:lnTo>
                    <a:lnTo>
                      <a:pt x="377" y="3021"/>
                    </a:lnTo>
                    <a:lnTo>
                      <a:pt x="407" y="2733"/>
                    </a:lnTo>
                    <a:lnTo>
                      <a:pt x="419" y="2458"/>
                    </a:lnTo>
                    <a:lnTo>
                      <a:pt x="425" y="2188"/>
                    </a:lnTo>
                    <a:lnTo>
                      <a:pt x="413" y="1924"/>
                    </a:lnTo>
                    <a:lnTo>
                      <a:pt x="413" y="1924"/>
                    </a:lnTo>
                    <a:close/>
                  </a:path>
                </a:pathLst>
              </a:custGeom>
              <a:gradFill rotWithShape="0">
                <a:gsLst>
                  <a:gs pos="0">
                    <a:schemeClr val="bg1"/>
                  </a:gs>
                  <a:gs pos="100000">
                    <a:schemeClr val="bg1">
                      <a:gamma/>
                      <a:shade val="66667"/>
                      <a:invGamma/>
                    </a:schemeClr>
                  </a:gs>
                </a:gsLst>
                <a:lin ang="5400000" scaled="1"/>
              </a:gradFill>
              <a:ln w="9525">
                <a:no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1515" name="Freeform 11"/>
              <p:cNvSpPr/>
              <p:nvPr/>
            </p:nvSpPr>
            <p:spPr bwMode="hidden">
              <a:xfrm>
                <a:off x="3946" y="0"/>
                <a:ext cx="558" cy="4316"/>
              </a:xfrm>
              <a:custGeom>
                <a:avLst/>
                <a:gdLst/>
                <a:ahLst/>
                <a:cxnLst>
                  <a:cxn ang="0">
                    <a:pos x="556" y="2020"/>
                  </a:cxn>
                  <a:cxn ang="0">
                    <a:pos x="538" y="1732"/>
                  </a:cxn>
                  <a:cxn ang="0">
                    <a:pos x="503" y="1445"/>
                  </a:cxn>
                  <a:cxn ang="0">
                    <a:pos x="455" y="1175"/>
                  </a:cxn>
                  <a:cxn ang="0">
                    <a:pos x="395" y="911"/>
                  </a:cxn>
                  <a:cxn ang="0">
                    <a:pos x="317" y="659"/>
                  </a:cxn>
                  <a:cxn ang="0">
                    <a:pos x="228" y="426"/>
                  </a:cxn>
                  <a:cxn ang="0">
                    <a:pos x="126" y="204"/>
                  </a:cxn>
                  <a:cxn ang="0">
                    <a:pos x="12" y="0"/>
                  </a:cxn>
                  <a:cxn ang="0">
                    <a:pos x="0" y="0"/>
                  </a:cxn>
                  <a:cxn ang="0">
                    <a:pos x="114" y="204"/>
                  </a:cxn>
                  <a:cxn ang="0">
                    <a:pos x="216" y="426"/>
                  </a:cxn>
                  <a:cxn ang="0">
                    <a:pos x="305" y="659"/>
                  </a:cxn>
                  <a:cxn ang="0">
                    <a:pos x="383" y="911"/>
                  </a:cxn>
                  <a:cxn ang="0">
                    <a:pos x="443" y="1175"/>
                  </a:cxn>
                  <a:cxn ang="0">
                    <a:pos x="491" y="1445"/>
                  </a:cxn>
                  <a:cxn ang="0">
                    <a:pos x="526" y="1732"/>
                  </a:cxn>
                  <a:cxn ang="0">
                    <a:pos x="544" y="2020"/>
                  </a:cxn>
                  <a:cxn ang="0">
                    <a:pos x="544" y="2326"/>
                  </a:cxn>
                  <a:cxn ang="0">
                    <a:pos x="532" y="2632"/>
                  </a:cxn>
                  <a:cxn ang="0">
                    <a:pos x="503" y="2931"/>
                  </a:cxn>
                  <a:cxn ang="0">
                    <a:pos x="455" y="3225"/>
                  </a:cxn>
                  <a:cxn ang="0">
                    <a:pos x="389" y="3513"/>
                  </a:cxn>
                  <a:cxn ang="0">
                    <a:pos x="311" y="3788"/>
                  </a:cxn>
                  <a:cxn ang="0">
                    <a:pos x="216" y="4058"/>
                  </a:cxn>
                  <a:cxn ang="0">
                    <a:pos x="102" y="4316"/>
                  </a:cxn>
                  <a:cxn ang="0">
                    <a:pos x="114" y="4316"/>
                  </a:cxn>
                  <a:cxn ang="0">
                    <a:pos x="228" y="4058"/>
                  </a:cxn>
                  <a:cxn ang="0">
                    <a:pos x="323" y="3788"/>
                  </a:cxn>
                  <a:cxn ang="0">
                    <a:pos x="401" y="3513"/>
                  </a:cxn>
                  <a:cxn ang="0">
                    <a:pos x="467" y="3225"/>
                  </a:cxn>
                  <a:cxn ang="0">
                    <a:pos x="515" y="2931"/>
                  </a:cxn>
                  <a:cxn ang="0">
                    <a:pos x="544" y="2632"/>
                  </a:cxn>
                  <a:cxn ang="0">
                    <a:pos x="556" y="2326"/>
                  </a:cxn>
                  <a:cxn ang="0">
                    <a:pos x="556" y="2020"/>
                  </a:cxn>
                  <a:cxn ang="0">
                    <a:pos x="556" y="2020"/>
                  </a:cxn>
                </a:cxnLst>
                <a:rect l="0" t="0" r="r" b="b"/>
                <a:pathLst>
                  <a:path w="556" h="4316">
                    <a:moveTo>
                      <a:pt x="556" y="2020"/>
                    </a:moveTo>
                    <a:lnTo>
                      <a:pt x="538" y="1732"/>
                    </a:lnTo>
                    <a:lnTo>
                      <a:pt x="503" y="1445"/>
                    </a:lnTo>
                    <a:lnTo>
                      <a:pt x="455" y="1175"/>
                    </a:lnTo>
                    <a:lnTo>
                      <a:pt x="395" y="911"/>
                    </a:lnTo>
                    <a:lnTo>
                      <a:pt x="317" y="659"/>
                    </a:lnTo>
                    <a:lnTo>
                      <a:pt x="228" y="426"/>
                    </a:lnTo>
                    <a:lnTo>
                      <a:pt x="126" y="204"/>
                    </a:lnTo>
                    <a:lnTo>
                      <a:pt x="12" y="0"/>
                    </a:lnTo>
                    <a:lnTo>
                      <a:pt x="0" y="0"/>
                    </a:lnTo>
                    <a:lnTo>
                      <a:pt x="114" y="204"/>
                    </a:lnTo>
                    <a:lnTo>
                      <a:pt x="216" y="426"/>
                    </a:lnTo>
                    <a:lnTo>
                      <a:pt x="305" y="659"/>
                    </a:lnTo>
                    <a:lnTo>
                      <a:pt x="383" y="911"/>
                    </a:lnTo>
                    <a:lnTo>
                      <a:pt x="443" y="1175"/>
                    </a:lnTo>
                    <a:lnTo>
                      <a:pt x="491" y="1445"/>
                    </a:lnTo>
                    <a:lnTo>
                      <a:pt x="526" y="1732"/>
                    </a:lnTo>
                    <a:lnTo>
                      <a:pt x="544" y="2020"/>
                    </a:lnTo>
                    <a:lnTo>
                      <a:pt x="544" y="2326"/>
                    </a:lnTo>
                    <a:lnTo>
                      <a:pt x="532" y="2632"/>
                    </a:lnTo>
                    <a:lnTo>
                      <a:pt x="503" y="2931"/>
                    </a:lnTo>
                    <a:lnTo>
                      <a:pt x="455" y="3225"/>
                    </a:lnTo>
                    <a:lnTo>
                      <a:pt x="389" y="3513"/>
                    </a:lnTo>
                    <a:lnTo>
                      <a:pt x="311" y="3788"/>
                    </a:lnTo>
                    <a:lnTo>
                      <a:pt x="216" y="4058"/>
                    </a:lnTo>
                    <a:lnTo>
                      <a:pt x="102" y="4316"/>
                    </a:lnTo>
                    <a:lnTo>
                      <a:pt x="114" y="4316"/>
                    </a:lnTo>
                    <a:lnTo>
                      <a:pt x="228" y="4058"/>
                    </a:lnTo>
                    <a:lnTo>
                      <a:pt x="323" y="3788"/>
                    </a:lnTo>
                    <a:lnTo>
                      <a:pt x="401" y="3513"/>
                    </a:lnTo>
                    <a:lnTo>
                      <a:pt x="467" y="3225"/>
                    </a:lnTo>
                    <a:lnTo>
                      <a:pt x="515" y="2931"/>
                    </a:lnTo>
                    <a:lnTo>
                      <a:pt x="544" y="2632"/>
                    </a:lnTo>
                    <a:lnTo>
                      <a:pt x="556" y="2326"/>
                    </a:lnTo>
                    <a:lnTo>
                      <a:pt x="556" y="2020"/>
                    </a:lnTo>
                    <a:lnTo>
                      <a:pt x="556" y="2020"/>
                    </a:lnTo>
                    <a:close/>
                  </a:path>
                </a:pathLst>
              </a:custGeom>
              <a:gradFill rotWithShape="0">
                <a:gsLst>
                  <a:gs pos="0">
                    <a:schemeClr val="bg1"/>
                  </a:gs>
                  <a:gs pos="100000">
                    <a:schemeClr val="bg1">
                      <a:gamma/>
                      <a:shade val="66667"/>
                      <a:invGamma/>
                    </a:schemeClr>
                  </a:gs>
                </a:gsLst>
                <a:lin ang="5400000" scaled="1"/>
              </a:gradFill>
              <a:ln w="9525">
                <a:no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1516" name="Freeform 12"/>
              <p:cNvSpPr/>
              <p:nvPr/>
            </p:nvSpPr>
            <p:spPr bwMode="hidden">
              <a:xfrm>
                <a:off x="4246" y="0"/>
                <a:ext cx="690" cy="4316"/>
              </a:xfrm>
              <a:custGeom>
                <a:avLst/>
                <a:gdLst/>
                <a:ahLst/>
                <a:cxnLst>
                  <a:cxn ang="0">
                    <a:pos x="688" y="2086"/>
                  </a:cxn>
                  <a:cxn ang="0">
                    <a:pos x="670" y="1810"/>
                  </a:cxn>
                  <a:cxn ang="0">
                    <a:pos x="634" y="1541"/>
                  </a:cxn>
                  <a:cxn ang="0">
                    <a:pos x="574" y="1271"/>
                  </a:cxn>
                  <a:cxn ang="0">
                    <a:pos x="497" y="1007"/>
                  </a:cxn>
                  <a:cxn ang="0">
                    <a:pos x="401" y="749"/>
                  </a:cxn>
                  <a:cxn ang="0">
                    <a:pos x="293" y="492"/>
                  </a:cxn>
                  <a:cxn ang="0">
                    <a:pos x="162" y="240"/>
                  </a:cxn>
                  <a:cxn ang="0">
                    <a:pos x="12" y="0"/>
                  </a:cxn>
                  <a:cxn ang="0">
                    <a:pos x="0" y="0"/>
                  </a:cxn>
                  <a:cxn ang="0">
                    <a:pos x="150" y="240"/>
                  </a:cxn>
                  <a:cxn ang="0">
                    <a:pos x="281" y="492"/>
                  </a:cxn>
                  <a:cxn ang="0">
                    <a:pos x="389" y="749"/>
                  </a:cxn>
                  <a:cxn ang="0">
                    <a:pos x="485" y="1007"/>
                  </a:cxn>
                  <a:cxn ang="0">
                    <a:pos x="562" y="1271"/>
                  </a:cxn>
                  <a:cxn ang="0">
                    <a:pos x="622" y="1541"/>
                  </a:cxn>
                  <a:cxn ang="0">
                    <a:pos x="658" y="1810"/>
                  </a:cxn>
                  <a:cxn ang="0">
                    <a:pos x="676" y="2086"/>
                  </a:cxn>
                  <a:cxn ang="0">
                    <a:pos x="676" y="2368"/>
                  </a:cxn>
                  <a:cxn ang="0">
                    <a:pos x="658" y="2650"/>
                  </a:cxn>
                  <a:cxn ang="0">
                    <a:pos x="616" y="2931"/>
                  </a:cxn>
                  <a:cxn ang="0">
                    <a:pos x="556" y="3213"/>
                  </a:cxn>
                  <a:cxn ang="0">
                    <a:pos x="473" y="3495"/>
                  </a:cxn>
                  <a:cxn ang="0">
                    <a:pos x="371" y="3777"/>
                  </a:cxn>
                  <a:cxn ang="0">
                    <a:pos x="251" y="4046"/>
                  </a:cxn>
                  <a:cxn ang="0">
                    <a:pos x="114" y="4316"/>
                  </a:cxn>
                  <a:cxn ang="0">
                    <a:pos x="126" y="4316"/>
                  </a:cxn>
                  <a:cxn ang="0">
                    <a:pos x="263" y="4046"/>
                  </a:cxn>
                  <a:cxn ang="0">
                    <a:pos x="383" y="3777"/>
                  </a:cxn>
                  <a:cxn ang="0">
                    <a:pos x="485" y="3495"/>
                  </a:cxn>
                  <a:cxn ang="0">
                    <a:pos x="568" y="3219"/>
                  </a:cxn>
                  <a:cxn ang="0">
                    <a:pos x="628" y="2937"/>
                  </a:cxn>
                  <a:cxn ang="0">
                    <a:pos x="670" y="2656"/>
                  </a:cxn>
                  <a:cxn ang="0">
                    <a:pos x="688" y="2368"/>
                  </a:cxn>
                  <a:cxn ang="0">
                    <a:pos x="688" y="2086"/>
                  </a:cxn>
                  <a:cxn ang="0">
                    <a:pos x="688" y="2086"/>
                  </a:cxn>
                </a:cxnLst>
                <a:rect l="0" t="0" r="r" b="b"/>
                <a:pathLst>
                  <a:path w="688" h="4316">
                    <a:moveTo>
                      <a:pt x="688" y="2086"/>
                    </a:moveTo>
                    <a:lnTo>
                      <a:pt x="670" y="1810"/>
                    </a:lnTo>
                    <a:lnTo>
                      <a:pt x="634" y="1541"/>
                    </a:lnTo>
                    <a:lnTo>
                      <a:pt x="574" y="1271"/>
                    </a:lnTo>
                    <a:lnTo>
                      <a:pt x="497" y="1007"/>
                    </a:lnTo>
                    <a:lnTo>
                      <a:pt x="401" y="749"/>
                    </a:lnTo>
                    <a:lnTo>
                      <a:pt x="293" y="492"/>
                    </a:lnTo>
                    <a:lnTo>
                      <a:pt x="162" y="240"/>
                    </a:lnTo>
                    <a:lnTo>
                      <a:pt x="12" y="0"/>
                    </a:lnTo>
                    <a:lnTo>
                      <a:pt x="0" y="0"/>
                    </a:lnTo>
                    <a:lnTo>
                      <a:pt x="150" y="240"/>
                    </a:lnTo>
                    <a:lnTo>
                      <a:pt x="281" y="492"/>
                    </a:lnTo>
                    <a:lnTo>
                      <a:pt x="389" y="749"/>
                    </a:lnTo>
                    <a:lnTo>
                      <a:pt x="485" y="1007"/>
                    </a:lnTo>
                    <a:lnTo>
                      <a:pt x="562" y="1271"/>
                    </a:lnTo>
                    <a:lnTo>
                      <a:pt x="622" y="1541"/>
                    </a:lnTo>
                    <a:lnTo>
                      <a:pt x="658" y="1810"/>
                    </a:lnTo>
                    <a:lnTo>
                      <a:pt x="676" y="2086"/>
                    </a:lnTo>
                    <a:lnTo>
                      <a:pt x="676" y="2368"/>
                    </a:lnTo>
                    <a:lnTo>
                      <a:pt x="658" y="2650"/>
                    </a:lnTo>
                    <a:lnTo>
                      <a:pt x="616" y="2931"/>
                    </a:lnTo>
                    <a:lnTo>
                      <a:pt x="556" y="3213"/>
                    </a:lnTo>
                    <a:lnTo>
                      <a:pt x="473" y="3495"/>
                    </a:lnTo>
                    <a:lnTo>
                      <a:pt x="371" y="3777"/>
                    </a:lnTo>
                    <a:lnTo>
                      <a:pt x="251" y="4046"/>
                    </a:lnTo>
                    <a:lnTo>
                      <a:pt x="114" y="4316"/>
                    </a:lnTo>
                    <a:lnTo>
                      <a:pt x="126" y="4316"/>
                    </a:lnTo>
                    <a:lnTo>
                      <a:pt x="263" y="4046"/>
                    </a:lnTo>
                    <a:lnTo>
                      <a:pt x="383" y="3777"/>
                    </a:lnTo>
                    <a:lnTo>
                      <a:pt x="485" y="3495"/>
                    </a:lnTo>
                    <a:lnTo>
                      <a:pt x="568" y="3219"/>
                    </a:lnTo>
                    <a:lnTo>
                      <a:pt x="628" y="2937"/>
                    </a:lnTo>
                    <a:lnTo>
                      <a:pt x="670" y="2656"/>
                    </a:lnTo>
                    <a:lnTo>
                      <a:pt x="688" y="2368"/>
                    </a:lnTo>
                    <a:lnTo>
                      <a:pt x="688" y="2086"/>
                    </a:lnTo>
                    <a:lnTo>
                      <a:pt x="688" y="2086"/>
                    </a:lnTo>
                    <a:close/>
                  </a:path>
                </a:pathLst>
              </a:custGeom>
              <a:gradFill rotWithShape="0">
                <a:gsLst>
                  <a:gs pos="0">
                    <a:schemeClr val="bg1"/>
                  </a:gs>
                  <a:gs pos="100000">
                    <a:schemeClr val="bg1">
                      <a:gamma/>
                      <a:shade val="66667"/>
                      <a:invGamma/>
                    </a:schemeClr>
                  </a:gs>
                </a:gsLst>
                <a:lin ang="5400000" scaled="1"/>
              </a:gradFill>
              <a:ln w="9525">
                <a:no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1517" name="Freeform 13"/>
              <p:cNvSpPr/>
              <p:nvPr/>
            </p:nvSpPr>
            <p:spPr bwMode="hidden">
              <a:xfrm>
                <a:off x="4522" y="0"/>
                <a:ext cx="864" cy="4316"/>
              </a:xfrm>
              <a:custGeom>
                <a:avLst/>
                <a:gdLst/>
                <a:ahLst/>
                <a:cxnLst>
                  <a:cxn ang="0">
                    <a:pos x="855" y="2128"/>
                  </a:cxn>
                  <a:cxn ang="0">
                    <a:pos x="831" y="1834"/>
                  </a:cxn>
                  <a:cxn ang="0">
                    <a:pos x="808" y="1684"/>
                  </a:cxn>
                  <a:cxn ang="0">
                    <a:pos x="784" y="1541"/>
                  </a:cxn>
                  <a:cxn ang="0">
                    <a:pos x="748" y="1397"/>
                  </a:cxn>
                  <a:cxn ang="0">
                    <a:pos x="712" y="1253"/>
                  </a:cxn>
                  <a:cxn ang="0">
                    <a:pos x="664" y="1115"/>
                  </a:cxn>
                  <a:cxn ang="0">
                    <a:pos x="610" y="977"/>
                  </a:cxn>
                  <a:cxn ang="0">
                    <a:pos x="491" y="719"/>
                  </a:cxn>
                  <a:cxn ang="0">
                    <a:pos x="353" y="468"/>
                  </a:cxn>
                  <a:cxn ang="0">
                    <a:pos x="192" y="228"/>
                  </a:cxn>
                  <a:cxn ang="0">
                    <a:pos x="12" y="0"/>
                  </a:cxn>
                  <a:cxn ang="0">
                    <a:pos x="0" y="0"/>
                  </a:cxn>
                  <a:cxn ang="0">
                    <a:pos x="180" y="228"/>
                  </a:cxn>
                  <a:cxn ang="0">
                    <a:pos x="341" y="468"/>
                  </a:cxn>
                  <a:cxn ang="0">
                    <a:pos x="479" y="719"/>
                  </a:cxn>
                  <a:cxn ang="0">
                    <a:pos x="598" y="983"/>
                  </a:cxn>
                  <a:cxn ang="0">
                    <a:pos x="652" y="1121"/>
                  </a:cxn>
                  <a:cxn ang="0">
                    <a:pos x="700" y="1259"/>
                  </a:cxn>
                  <a:cxn ang="0">
                    <a:pos x="736" y="1403"/>
                  </a:cxn>
                  <a:cxn ang="0">
                    <a:pos x="772" y="1547"/>
                  </a:cxn>
                  <a:cxn ang="0">
                    <a:pos x="802" y="1690"/>
                  </a:cxn>
                  <a:cxn ang="0">
                    <a:pos x="819" y="1834"/>
                  </a:cxn>
                  <a:cxn ang="0">
                    <a:pos x="837" y="1984"/>
                  </a:cxn>
                  <a:cxn ang="0">
                    <a:pos x="843" y="2128"/>
                  </a:cxn>
                  <a:cxn ang="0">
                    <a:pos x="849" y="2278"/>
                  </a:cxn>
                  <a:cxn ang="0">
                    <a:pos x="843" y="2428"/>
                  </a:cxn>
                  <a:cxn ang="0">
                    <a:pos x="831" y="2572"/>
                  </a:cxn>
                  <a:cxn ang="0">
                    <a:pos x="819" y="2721"/>
                  </a:cxn>
                  <a:cxn ang="0">
                    <a:pos x="796" y="2865"/>
                  </a:cxn>
                  <a:cxn ang="0">
                    <a:pos x="766" y="3015"/>
                  </a:cxn>
                  <a:cxn ang="0">
                    <a:pos x="724" y="3159"/>
                  </a:cxn>
                  <a:cxn ang="0">
                    <a:pos x="682" y="3303"/>
                  </a:cxn>
                  <a:cxn ang="0">
                    <a:pos x="586" y="3567"/>
                  </a:cxn>
                  <a:cxn ang="0">
                    <a:pos x="473" y="3824"/>
                  </a:cxn>
                  <a:cxn ang="0">
                    <a:pos x="335" y="4076"/>
                  </a:cxn>
                  <a:cxn ang="0">
                    <a:pos x="180" y="4316"/>
                  </a:cxn>
                  <a:cxn ang="0">
                    <a:pos x="192" y="4316"/>
                  </a:cxn>
                  <a:cxn ang="0">
                    <a:pos x="347" y="4076"/>
                  </a:cxn>
                  <a:cxn ang="0">
                    <a:pos x="485" y="3824"/>
                  </a:cxn>
                  <a:cxn ang="0">
                    <a:pos x="598" y="3573"/>
                  </a:cxn>
                  <a:cxn ang="0">
                    <a:pos x="694" y="3309"/>
                  </a:cxn>
                  <a:cxn ang="0">
                    <a:pos x="736" y="3165"/>
                  </a:cxn>
                  <a:cxn ang="0">
                    <a:pos x="778" y="3021"/>
                  </a:cxn>
                  <a:cxn ang="0">
                    <a:pos x="808" y="2871"/>
                  </a:cxn>
                  <a:cxn ang="0">
                    <a:pos x="831" y="2727"/>
                  </a:cxn>
                  <a:cxn ang="0">
                    <a:pos x="843" y="2578"/>
                  </a:cxn>
                  <a:cxn ang="0">
                    <a:pos x="855" y="2428"/>
                  </a:cxn>
                  <a:cxn ang="0">
                    <a:pos x="861" y="2278"/>
                  </a:cxn>
                  <a:cxn ang="0">
                    <a:pos x="855" y="2128"/>
                  </a:cxn>
                  <a:cxn ang="0">
                    <a:pos x="855" y="2128"/>
                  </a:cxn>
                </a:cxnLst>
                <a:rect l="0" t="0" r="r" b="b"/>
                <a:pathLst>
                  <a:path w="861" h="4316">
                    <a:moveTo>
                      <a:pt x="855" y="2128"/>
                    </a:moveTo>
                    <a:lnTo>
                      <a:pt x="831" y="1834"/>
                    </a:lnTo>
                    <a:lnTo>
                      <a:pt x="808" y="1684"/>
                    </a:lnTo>
                    <a:lnTo>
                      <a:pt x="784" y="1541"/>
                    </a:lnTo>
                    <a:lnTo>
                      <a:pt x="748" y="1397"/>
                    </a:lnTo>
                    <a:lnTo>
                      <a:pt x="712" y="1253"/>
                    </a:lnTo>
                    <a:lnTo>
                      <a:pt x="664" y="1115"/>
                    </a:lnTo>
                    <a:lnTo>
                      <a:pt x="610" y="977"/>
                    </a:lnTo>
                    <a:lnTo>
                      <a:pt x="491" y="719"/>
                    </a:lnTo>
                    <a:lnTo>
                      <a:pt x="353" y="468"/>
                    </a:lnTo>
                    <a:lnTo>
                      <a:pt x="192" y="228"/>
                    </a:lnTo>
                    <a:lnTo>
                      <a:pt x="12" y="0"/>
                    </a:lnTo>
                    <a:lnTo>
                      <a:pt x="0" y="0"/>
                    </a:lnTo>
                    <a:lnTo>
                      <a:pt x="180" y="228"/>
                    </a:lnTo>
                    <a:lnTo>
                      <a:pt x="341" y="468"/>
                    </a:lnTo>
                    <a:lnTo>
                      <a:pt x="479" y="719"/>
                    </a:lnTo>
                    <a:lnTo>
                      <a:pt x="598" y="983"/>
                    </a:lnTo>
                    <a:lnTo>
                      <a:pt x="652" y="1121"/>
                    </a:lnTo>
                    <a:lnTo>
                      <a:pt x="700" y="1259"/>
                    </a:lnTo>
                    <a:lnTo>
                      <a:pt x="736" y="1403"/>
                    </a:lnTo>
                    <a:lnTo>
                      <a:pt x="772" y="1547"/>
                    </a:lnTo>
                    <a:lnTo>
                      <a:pt x="802" y="1690"/>
                    </a:lnTo>
                    <a:lnTo>
                      <a:pt x="819" y="1834"/>
                    </a:lnTo>
                    <a:lnTo>
                      <a:pt x="837" y="1984"/>
                    </a:lnTo>
                    <a:lnTo>
                      <a:pt x="843" y="2128"/>
                    </a:lnTo>
                    <a:lnTo>
                      <a:pt x="849" y="2278"/>
                    </a:lnTo>
                    <a:lnTo>
                      <a:pt x="843" y="2428"/>
                    </a:lnTo>
                    <a:lnTo>
                      <a:pt x="831" y="2572"/>
                    </a:lnTo>
                    <a:lnTo>
                      <a:pt x="819" y="2721"/>
                    </a:lnTo>
                    <a:lnTo>
                      <a:pt x="796" y="2865"/>
                    </a:lnTo>
                    <a:lnTo>
                      <a:pt x="766" y="3015"/>
                    </a:lnTo>
                    <a:lnTo>
                      <a:pt x="724" y="3159"/>
                    </a:lnTo>
                    <a:lnTo>
                      <a:pt x="682" y="3303"/>
                    </a:lnTo>
                    <a:lnTo>
                      <a:pt x="586" y="3567"/>
                    </a:lnTo>
                    <a:lnTo>
                      <a:pt x="473" y="3824"/>
                    </a:lnTo>
                    <a:lnTo>
                      <a:pt x="335" y="4076"/>
                    </a:lnTo>
                    <a:lnTo>
                      <a:pt x="180" y="4316"/>
                    </a:lnTo>
                    <a:lnTo>
                      <a:pt x="192" y="4316"/>
                    </a:lnTo>
                    <a:lnTo>
                      <a:pt x="347" y="4076"/>
                    </a:lnTo>
                    <a:lnTo>
                      <a:pt x="485" y="3824"/>
                    </a:lnTo>
                    <a:lnTo>
                      <a:pt x="598" y="3573"/>
                    </a:lnTo>
                    <a:lnTo>
                      <a:pt x="694" y="3309"/>
                    </a:lnTo>
                    <a:lnTo>
                      <a:pt x="736" y="3165"/>
                    </a:lnTo>
                    <a:lnTo>
                      <a:pt x="778" y="3021"/>
                    </a:lnTo>
                    <a:lnTo>
                      <a:pt x="808" y="2871"/>
                    </a:lnTo>
                    <a:lnTo>
                      <a:pt x="831" y="2727"/>
                    </a:lnTo>
                    <a:lnTo>
                      <a:pt x="843" y="2578"/>
                    </a:lnTo>
                    <a:lnTo>
                      <a:pt x="855" y="2428"/>
                    </a:lnTo>
                    <a:lnTo>
                      <a:pt x="861" y="2278"/>
                    </a:lnTo>
                    <a:lnTo>
                      <a:pt x="855" y="2128"/>
                    </a:lnTo>
                    <a:lnTo>
                      <a:pt x="855" y="2128"/>
                    </a:lnTo>
                    <a:close/>
                  </a:path>
                </a:pathLst>
              </a:custGeom>
              <a:gradFill rotWithShape="0">
                <a:gsLst>
                  <a:gs pos="0">
                    <a:schemeClr val="bg1"/>
                  </a:gs>
                  <a:gs pos="100000">
                    <a:schemeClr val="bg1">
                      <a:gamma/>
                      <a:shade val="66667"/>
                      <a:invGamma/>
                    </a:schemeClr>
                  </a:gs>
                </a:gsLst>
                <a:lin ang="5400000" scaled="1"/>
              </a:gradFill>
              <a:ln w="9525">
                <a:no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1518" name="Freeform 14"/>
              <p:cNvSpPr/>
              <p:nvPr/>
            </p:nvSpPr>
            <p:spPr bwMode="hidden">
              <a:xfrm>
                <a:off x="2399" y="0"/>
                <a:ext cx="150" cy="4316"/>
              </a:xfrm>
              <a:custGeom>
                <a:avLst/>
                <a:gdLst/>
                <a:ahLst/>
                <a:cxnLst>
                  <a:cxn ang="0">
                    <a:pos x="18" y="1942"/>
                  </a:cxn>
                  <a:cxn ang="0">
                    <a:pos x="30" y="1630"/>
                  </a:cxn>
                  <a:cxn ang="0">
                    <a:pos x="42" y="1331"/>
                  </a:cxn>
                  <a:cxn ang="0">
                    <a:pos x="59" y="1055"/>
                  </a:cxn>
                  <a:cxn ang="0">
                    <a:pos x="77" y="791"/>
                  </a:cxn>
                  <a:cxn ang="0">
                    <a:pos x="83" y="671"/>
                  </a:cxn>
                  <a:cxn ang="0">
                    <a:pos x="95" y="557"/>
                  </a:cxn>
                  <a:cxn ang="0">
                    <a:pos x="107" y="444"/>
                  </a:cxn>
                  <a:cxn ang="0">
                    <a:pos x="113" y="342"/>
                  </a:cxn>
                  <a:cxn ang="0">
                    <a:pos x="125" y="246"/>
                  </a:cxn>
                  <a:cxn ang="0">
                    <a:pos x="131" y="156"/>
                  </a:cxn>
                  <a:cxn ang="0">
                    <a:pos x="143" y="72"/>
                  </a:cxn>
                  <a:cxn ang="0">
                    <a:pos x="149" y="0"/>
                  </a:cxn>
                  <a:cxn ang="0">
                    <a:pos x="137" y="0"/>
                  </a:cxn>
                  <a:cxn ang="0">
                    <a:pos x="131" y="72"/>
                  </a:cxn>
                  <a:cxn ang="0">
                    <a:pos x="119" y="156"/>
                  </a:cxn>
                  <a:cxn ang="0">
                    <a:pos x="113" y="246"/>
                  </a:cxn>
                  <a:cxn ang="0">
                    <a:pos x="101" y="342"/>
                  </a:cxn>
                  <a:cxn ang="0">
                    <a:pos x="95" y="444"/>
                  </a:cxn>
                  <a:cxn ang="0">
                    <a:pos x="83" y="557"/>
                  </a:cxn>
                  <a:cxn ang="0">
                    <a:pos x="71" y="671"/>
                  </a:cxn>
                  <a:cxn ang="0">
                    <a:pos x="65" y="791"/>
                  </a:cxn>
                  <a:cxn ang="0">
                    <a:pos x="48" y="1055"/>
                  </a:cxn>
                  <a:cxn ang="0">
                    <a:pos x="30" y="1331"/>
                  </a:cxn>
                  <a:cxn ang="0">
                    <a:pos x="18" y="1630"/>
                  </a:cxn>
                  <a:cxn ang="0">
                    <a:pos x="6" y="1942"/>
                  </a:cxn>
                  <a:cxn ang="0">
                    <a:pos x="0" y="2278"/>
                  </a:cxn>
                  <a:cxn ang="0">
                    <a:pos x="6" y="2602"/>
                  </a:cxn>
                  <a:cxn ang="0">
                    <a:pos x="12" y="2919"/>
                  </a:cxn>
                  <a:cxn ang="0">
                    <a:pos x="24" y="3219"/>
                  </a:cxn>
                  <a:cxn ang="0">
                    <a:pos x="36" y="3513"/>
                  </a:cxn>
                  <a:cxn ang="0">
                    <a:pos x="59" y="3794"/>
                  </a:cxn>
                  <a:cxn ang="0">
                    <a:pos x="89" y="4058"/>
                  </a:cxn>
                  <a:cxn ang="0">
                    <a:pos x="125" y="4316"/>
                  </a:cxn>
                  <a:cxn ang="0">
                    <a:pos x="137" y="4316"/>
                  </a:cxn>
                  <a:cxn ang="0">
                    <a:pos x="101" y="4058"/>
                  </a:cxn>
                  <a:cxn ang="0">
                    <a:pos x="71" y="3794"/>
                  </a:cxn>
                  <a:cxn ang="0">
                    <a:pos x="48" y="3513"/>
                  </a:cxn>
                  <a:cxn ang="0">
                    <a:pos x="36" y="3225"/>
                  </a:cxn>
                  <a:cxn ang="0">
                    <a:pos x="24" y="2919"/>
                  </a:cxn>
                  <a:cxn ang="0">
                    <a:pos x="18" y="2608"/>
                  </a:cxn>
                  <a:cxn ang="0">
                    <a:pos x="12" y="2278"/>
                  </a:cxn>
                  <a:cxn ang="0">
                    <a:pos x="18" y="1942"/>
                  </a:cxn>
                  <a:cxn ang="0">
                    <a:pos x="18" y="1942"/>
                  </a:cxn>
                </a:cxnLst>
                <a:rect l="0" t="0" r="r" b="b"/>
                <a:pathLst>
                  <a:path w="149" h="4316">
                    <a:moveTo>
                      <a:pt x="18" y="1942"/>
                    </a:moveTo>
                    <a:lnTo>
                      <a:pt x="30" y="1630"/>
                    </a:lnTo>
                    <a:lnTo>
                      <a:pt x="42" y="1331"/>
                    </a:lnTo>
                    <a:lnTo>
                      <a:pt x="59" y="1055"/>
                    </a:lnTo>
                    <a:lnTo>
                      <a:pt x="77" y="791"/>
                    </a:lnTo>
                    <a:lnTo>
                      <a:pt x="83" y="671"/>
                    </a:lnTo>
                    <a:lnTo>
                      <a:pt x="95" y="557"/>
                    </a:lnTo>
                    <a:lnTo>
                      <a:pt x="107" y="444"/>
                    </a:lnTo>
                    <a:lnTo>
                      <a:pt x="113" y="342"/>
                    </a:lnTo>
                    <a:lnTo>
                      <a:pt x="125" y="246"/>
                    </a:lnTo>
                    <a:lnTo>
                      <a:pt x="131" y="156"/>
                    </a:lnTo>
                    <a:lnTo>
                      <a:pt x="143" y="72"/>
                    </a:lnTo>
                    <a:lnTo>
                      <a:pt x="149" y="0"/>
                    </a:lnTo>
                    <a:lnTo>
                      <a:pt x="137" y="0"/>
                    </a:lnTo>
                    <a:lnTo>
                      <a:pt x="131" y="72"/>
                    </a:lnTo>
                    <a:lnTo>
                      <a:pt x="119" y="156"/>
                    </a:lnTo>
                    <a:lnTo>
                      <a:pt x="113" y="246"/>
                    </a:lnTo>
                    <a:lnTo>
                      <a:pt x="101" y="342"/>
                    </a:lnTo>
                    <a:lnTo>
                      <a:pt x="95" y="444"/>
                    </a:lnTo>
                    <a:lnTo>
                      <a:pt x="83" y="557"/>
                    </a:lnTo>
                    <a:lnTo>
                      <a:pt x="71" y="671"/>
                    </a:lnTo>
                    <a:lnTo>
                      <a:pt x="65" y="791"/>
                    </a:lnTo>
                    <a:lnTo>
                      <a:pt x="48" y="1055"/>
                    </a:lnTo>
                    <a:lnTo>
                      <a:pt x="30" y="1331"/>
                    </a:lnTo>
                    <a:lnTo>
                      <a:pt x="18" y="1630"/>
                    </a:lnTo>
                    <a:lnTo>
                      <a:pt x="6" y="1942"/>
                    </a:lnTo>
                    <a:lnTo>
                      <a:pt x="0" y="2278"/>
                    </a:lnTo>
                    <a:lnTo>
                      <a:pt x="6" y="2602"/>
                    </a:lnTo>
                    <a:lnTo>
                      <a:pt x="12" y="2919"/>
                    </a:lnTo>
                    <a:lnTo>
                      <a:pt x="24" y="3219"/>
                    </a:lnTo>
                    <a:lnTo>
                      <a:pt x="36" y="3513"/>
                    </a:lnTo>
                    <a:lnTo>
                      <a:pt x="59" y="3794"/>
                    </a:lnTo>
                    <a:lnTo>
                      <a:pt x="89" y="4058"/>
                    </a:lnTo>
                    <a:lnTo>
                      <a:pt x="125" y="4316"/>
                    </a:lnTo>
                    <a:lnTo>
                      <a:pt x="137" y="4316"/>
                    </a:lnTo>
                    <a:lnTo>
                      <a:pt x="101" y="4058"/>
                    </a:lnTo>
                    <a:lnTo>
                      <a:pt x="71" y="3794"/>
                    </a:lnTo>
                    <a:lnTo>
                      <a:pt x="48" y="3513"/>
                    </a:lnTo>
                    <a:lnTo>
                      <a:pt x="36" y="3225"/>
                    </a:lnTo>
                    <a:lnTo>
                      <a:pt x="24" y="2919"/>
                    </a:lnTo>
                    <a:lnTo>
                      <a:pt x="18" y="2608"/>
                    </a:lnTo>
                    <a:lnTo>
                      <a:pt x="12" y="2278"/>
                    </a:lnTo>
                    <a:lnTo>
                      <a:pt x="18" y="1942"/>
                    </a:lnTo>
                    <a:lnTo>
                      <a:pt x="18" y="1942"/>
                    </a:lnTo>
                    <a:close/>
                  </a:path>
                </a:pathLst>
              </a:custGeom>
              <a:gradFill rotWithShape="0">
                <a:gsLst>
                  <a:gs pos="0">
                    <a:schemeClr val="bg1"/>
                  </a:gs>
                  <a:gs pos="100000">
                    <a:schemeClr val="bg1">
                      <a:gamma/>
                      <a:shade val="66667"/>
                      <a:invGamma/>
                    </a:schemeClr>
                  </a:gs>
                </a:gsLst>
                <a:lin ang="5400000" scaled="1"/>
              </a:gradFill>
              <a:ln w="9525">
                <a:no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1519" name="Freeform 15"/>
              <p:cNvSpPr/>
              <p:nvPr/>
            </p:nvSpPr>
            <p:spPr bwMode="hidden">
              <a:xfrm>
                <a:off x="1967" y="0"/>
                <a:ext cx="300" cy="4316"/>
              </a:xfrm>
              <a:custGeom>
                <a:avLst/>
                <a:gdLst/>
                <a:ahLst/>
                <a:cxnLst>
                  <a:cxn ang="0">
                    <a:pos x="18" y="2062"/>
                  </a:cxn>
                  <a:cxn ang="0">
                    <a:pos x="30" y="1750"/>
                  </a:cxn>
                  <a:cxn ang="0">
                    <a:pos x="54" y="1451"/>
                  </a:cxn>
                  <a:cxn ang="0">
                    <a:pos x="84" y="1169"/>
                  </a:cxn>
                  <a:cxn ang="0">
                    <a:pos x="126" y="899"/>
                  </a:cxn>
                  <a:cxn ang="0">
                    <a:pos x="162" y="641"/>
                  </a:cxn>
                  <a:cxn ang="0">
                    <a:pos x="209" y="408"/>
                  </a:cxn>
                  <a:cxn ang="0">
                    <a:pos x="251" y="192"/>
                  </a:cxn>
                  <a:cxn ang="0">
                    <a:pos x="299" y="0"/>
                  </a:cxn>
                  <a:cxn ang="0">
                    <a:pos x="287" y="0"/>
                  </a:cxn>
                  <a:cxn ang="0">
                    <a:pos x="239" y="192"/>
                  </a:cxn>
                  <a:cxn ang="0">
                    <a:pos x="198" y="408"/>
                  </a:cxn>
                  <a:cxn ang="0">
                    <a:pos x="156" y="641"/>
                  </a:cxn>
                  <a:cxn ang="0">
                    <a:pos x="114" y="899"/>
                  </a:cxn>
                  <a:cxn ang="0">
                    <a:pos x="78" y="1169"/>
                  </a:cxn>
                  <a:cxn ang="0">
                    <a:pos x="48" y="1451"/>
                  </a:cxn>
                  <a:cxn ang="0">
                    <a:pos x="24" y="1750"/>
                  </a:cxn>
                  <a:cxn ang="0">
                    <a:pos x="6" y="2062"/>
                  </a:cxn>
                  <a:cxn ang="0">
                    <a:pos x="0" y="2374"/>
                  </a:cxn>
                  <a:cxn ang="0">
                    <a:pos x="12" y="2674"/>
                  </a:cxn>
                  <a:cxn ang="0">
                    <a:pos x="30" y="2973"/>
                  </a:cxn>
                  <a:cxn ang="0">
                    <a:pos x="54" y="3255"/>
                  </a:cxn>
                  <a:cxn ang="0">
                    <a:pos x="96" y="3537"/>
                  </a:cxn>
                  <a:cxn ang="0">
                    <a:pos x="144" y="3806"/>
                  </a:cxn>
                  <a:cxn ang="0">
                    <a:pos x="203" y="4064"/>
                  </a:cxn>
                  <a:cxn ang="0">
                    <a:pos x="275" y="4316"/>
                  </a:cxn>
                  <a:cxn ang="0">
                    <a:pos x="287" y="4316"/>
                  </a:cxn>
                  <a:cxn ang="0">
                    <a:pos x="215" y="4064"/>
                  </a:cxn>
                  <a:cxn ang="0">
                    <a:pos x="156" y="3806"/>
                  </a:cxn>
                  <a:cxn ang="0">
                    <a:pos x="108" y="3537"/>
                  </a:cxn>
                  <a:cxn ang="0">
                    <a:pos x="66" y="3261"/>
                  </a:cxn>
                  <a:cxn ang="0">
                    <a:pos x="42" y="2973"/>
                  </a:cxn>
                  <a:cxn ang="0">
                    <a:pos x="24" y="2680"/>
                  </a:cxn>
                  <a:cxn ang="0">
                    <a:pos x="12" y="2374"/>
                  </a:cxn>
                  <a:cxn ang="0">
                    <a:pos x="18" y="2062"/>
                  </a:cxn>
                  <a:cxn ang="0">
                    <a:pos x="18" y="2062"/>
                  </a:cxn>
                </a:cxnLst>
                <a:rect l="0" t="0" r="r" b="b"/>
                <a:pathLst>
                  <a:path w="299" h="4316">
                    <a:moveTo>
                      <a:pt x="18" y="2062"/>
                    </a:moveTo>
                    <a:lnTo>
                      <a:pt x="30" y="1750"/>
                    </a:lnTo>
                    <a:lnTo>
                      <a:pt x="54" y="1451"/>
                    </a:lnTo>
                    <a:lnTo>
                      <a:pt x="84" y="1169"/>
                    </a:lnTo>
                    <a:lnTo>
                      <a:pt x="126" y="899"/>
                    </a:lnTo>
                    <a:lnTo>
                      <a:pt x="162" y="641"/>
                    </a:lnTo>
                    <a:lnTo>
                      <a:pt x="209" y="408"/>
                    </a:lnTo>
                    <a:lnTo>
                      <a:pt x="251" y="192"/>
                    </a:lnTo>
                    <a:lnTo>
                      <a:pt x="299" y="0"/>
                    </a:lnTo>
                    <a:lnTo>
                      <a:pt x="287" y="0"/>
                    </a:lnTo>
                    <a:lnTo>
                      <a:pt x="239" y="192"/>
                    </a:lnTo>
                    <a:lnTo>
                      <a:pt x="198" y="408"/>
                    </a:lnTo>
                    <a:lnTo>
                      <a:pt x="156" y="641"/>
                    </a:lnTo>
                    <a:lnTo>
                      <a:pt x="114" y="899"/>
                    </a:lnTo>
                    <a:lnTo>
                      <a:pt x="78" y="1169"/>
                    </a:lnTo>
                    <a:lnTo>
                      <a:pt x="48" y="1451"/>
                    </a:lnTo>
                    <a:lnTo>
                      <a:pt x="24" y="1750"/>
                    </a:lnTo>
                    <a:lnTo>
                      <a:pt x="6" y="2062"/>
                    </a:lnTo>
                    <a:lnTo>
                      <a:pt x="0" y="2374"/>
                    </a:lnTo>
                    <a:lnTo>
                      <a:pt x="12" y="2674"/>
                    </a:lnTo>
                    <a:lnTo>
                      <a:pt x="30" y="2973"/>
                    </a:lnTo>
                    <a:lnTo>
                      <a:pt x="54" y="3255"/>
                    </a:lnTo>
                    <a:lnTo>
                      <a:pt x="96" y="3537"/>
                    </a:lnTo>
                    <a:lnTo>
                      <a:pt x="144" y="3806"/>
                    </a:lnTo>
                    <a:lnTo>
                      <a:pt x="203" y="4064"/>
                    </a:lnTo>
                    <a:lnTo>
                      <a:pt x="275" y="4316"/>
                    </a:lnTo>
                    <a:lnTo>
                      <a:pt x="287" y="4316"/>
                    </a:lnTo>
                    <a:lnTo>
                      <a:pt x="215" y="4064"/>
                    </a:lnTo>
                    <a:lnTo>
                      <a:pt x="156" y="3806"/>
                    </a:lnTo>
                    <a:lnTo>
                      <a:pt x="108" y="3537"/>
                    </a:lnTo>
                    <a:lnTo>
                      <a:pt x="66" y="3261"/>
                    </a:lnTo>
                    <a:lnTo>
                      <a:pt x="42" y="2973"/>
                    </a:lnTo>
                    <a:lnTo>
                      <a:pt x="24" y="2680"/>
                    </a:lnTo>
                    <a:lnTo>
                      <a:pt x="12" y="2374"/>
                    </a:lnTo>
                    <a:lnTo>
                      <a:pt x="18" y="2062"/>
                    </a:lnTo>
                    <a:lnTo>
                      <a:pt x="18" y="2062"/>
                    </a:lnTo>
                    <a:close/>
                  </a:path>
                </a:pathLst>
              </a:custGeom>
              <a:gradFill rotWithShape="0">
                <a:gsLst>
                  <a:gs pos="0">
                    <a:schemeClr val="bg1"/>
                  </a:gs>
                  <a:gs pos="100000">
                    <a:schemeClr val="bg1">
                      <a:gamma/>
                      <a:shade val="66667"/>
                      <a:invGamma/>
                    </a:schemeClr>
                  </a:gs>
                </a:gsLst>
                <a:lin ang="5400000" scaled="1"/>
              </a:gradFill>
              <a:ln w="9525">
                <a:no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1520" name="Freeform 16"/>
              <p:cNvSpPr/>
              <p:nvPr/>
            </p:nvSpPr>
            <p:spPr bwMode="hidden">
              <a:xfrm>
                <a:off x="1566" y="0"/>
                <a:ext cx="425" cy="4316"/>
              </a:xfrm>
              <a:custGeom>
                <a:avLst/>
                <a:gdLst/>
                <a:ahLst/>
                <a:cxnLst>
                  <a:cxn ang="0">
                    <a:pos x="424" y="0"/>
                  </a:cxn>
                  <a:cxn ang="0">
                    <a:pos x="412" y="0"/>
                  </a:cxn>
                  <a:cxn ang="0">
                    <a:pos x="316" y="222"/>
                  </a:cxn>
                  <a:cxn ang="0">
                    <a:pos x="239" y="462"/>
                  </a:cxn>
                  <a:cxn ang="0">
                    <a:pos x="167" y="707"/>
                  </a:cxn>
                  <a:cxn ang="0">
                    <a:pos x="107" y="971"/>
                  </a:cxn>
                  <a:cxn ang="0">
                    <a:pos x="65" y="1247"/>
                  </a:cxn>
                  <a:cxn ang="0">
                    <a:pos x="29" y="1529"/>
                  </a:cxn>
                  <a:cxn ang="0">
                    <a:pos x="6" y="1822"/>
                  </a:cxn>
                  <a:cxn ang="0">
                    <a:pos x="0" y="2122"/>
                  </a:cxn>
                  <a:cxn ang="0">
                    <a:pos x="6" y="2404"/>
                  </a:cxn>
                  <a:cxn ang="0">
                    <a:pos x="24" y="2686"/>
                  </a:cxn>
                  <a:cxn ang="0">
                    <a:pos x="47" y="2961"/>
                  </a:cxn>
                  <a:cxn ang="0">
                    <a:pos x="89" y="3243"/>
                  </a:cxn>
                  <a:cxn ang="0">
                    <a:pos x="137" y="3519"/>
                  </a:cxn>
                  <a:cxn ang="0">
                    <a:pos x="197" y="3788"/>
                  </a:cxn>
                  <a:cxn ang="0">
                    <a:pos x="269" y="4058"/>
                  </a:cxn>
                  <a:cxn ang="0">
                    <a:pos x="346" y="4316"/>
                  </a:cxn>
                  <a:cxn ang="0">
                    <a:pos x="358" y="4316"/>
                  </a:cxn>
                  <a:cxn ang="0">
                    <a:pos x="281" y="4058"/>
                  </a:cxn>
                  <a:cxn ang="0">
                    <a:pos x="209" y="3788"/>
                  </a:cxn>
                  <a:cxn ang="0">
                    <a:pos x="149" y="3519"/>
                  </a:cxn>
                  <a:cxn ang="0">
                    <a:pos x="101" y="3243"/>
                  </a:cxn>
                  <a:cxn ang="0">
                    <a:pos x="59" y="2961"/>
                  </a:cxn>
                  <a:cxn ang="0">
                    <a:pos x="35" y="2686"/>
                  </a:cxn>
                  <a:cxn ang="0">
                    <a:pos x="18" y="2404"/>
                  </a:cxn>
                  <a:cxn ang="0">
                    <a:pos x="12" y="2122"/>
                  </a:cxn>
                  <a:cxn ang="0">
                    <a:pos x="18" y="1822"/>
                  </a:cxn>
                  <a:cxn ang="0">
                    <a:pos x="41" y="1529"/>
                  </a:cxn>
                  <a:cxn ang="0">
                    <a:pos x="71" y="1247"/>
                  </a:cxn>
                  <a:cxn ang="0">
                    <a:pos x="119" y="971"/>
                  </a:cxn>
                  <a:cxn ang="0">
                    <a:pos x="179" y="707"/>
                  </a:cxn>
                  <a:cxn ang="0">
                    <a:pos x="245" y="462"/>
                  </a:cxn>
                  <a:cxn ang="0">
                    <a:pos x="328" y="222"/>
                  </a:cxn>
                  <a:cxn ang="0">
                    <a:pos x="424" y="0"/>
                  </a:cxn>
                  <a:cxn ang="0">
                    <a:pos x="424" y="0"/>
                  </a:cxn>
                </a:cxnLst>
                <a:rect l="0" t="0" r="r" b="b"/>
                <a:pathLst>
                  <a:path w="424" h="4316">
                    <a:moveTo>
                      <a:pt x="424" y="0"/>
                    </a:moveTo>
                    <a:lnTo>
                      <a:pt x="412" y="0"/>
                    </a:lnTo>
                    <a:lnTo>
                      <a:pt x="316" y="222"/>
                    </a:lnTo>
                    <a:lnTo>
                      <a:pt x="239" y="462"/>
                    </a:lnTo>
                    <a:lnTo>
                      <a:pt x="167" y="707"/>
                    </a:lnTo>
                    <a:lnTo>
                      <a:pt x="107" y="971"/>
                    </a:lnTo>
                    <a:lnTo>
                      <a:pt x="65" y="1247"/>
                    </a:lnTo>
                    <a:lnTo>
                      <a:pt x="29" y="1529"/>
                    </a:lnTo>
                    <a:lnTo>
                      <a:pt x="6" y="1822"/>
                    </a:lnTo>
                    <a:lnTo>
                      <a:pt x="0" y="2122"/>
                    </a:lnTo>
                    <a:lnTo>
                      <a:pt x="6" y="2404"/>
                    </a:lnTo>
                    <a:lnTo>
                      <a:pt x="24" y="2686"/>
                    </a:lnTo>
                    <a:lnTo>
                      <a:pt x="47" y="2961"/>
                    </a:lnTo>
                    <a:lnTo>
                      <a:pt x="89" y="3243"/>
                    </a:lnTo>
                    <a:lnTo>
                      <a:pt x="137" y="3519"/>
                    </a:lnTo>
                    <a:lnTo>
                      <a:pt x="197" y="3788"/>
                    </a:lnTo>
                    <a:lnTo>
                      <a:pt x="269" y="4058"/>
                    </a:lnTo>
                    <a:lnTo>
                      <a:pt x="346" y="4316"/>
                    </a:lnTo>
                    <a:lnTo>
                      <a:pt x="358" y="4316"/>
                    </a:lnTo>
                    <a:lnTo>
                      <a:pt x="281" y="4058"/>
                    </a:lnTo>
                    <a:lnTo>
                      <a:pt x="209" y="3788"/>
                    </a:lnTo>
                    <a:lnTo>
                      <a:pt x="149" y="3519"/>
                    </a:lnTo>
                    <a:lnTo>
                      <a:pt x="101" y="3243"/>
                    </a:lnTo>
                    <a:lnTo>
                      <a:pt x="59" y="2961"/>
                    </a:lnTo>
                    <a:lnTo>
                      <a:pt x="35" y="2686"/>
                    </a:lnTo>
                    <a:lnTo>
                      <a:pt x="18" y="2404"/>
                    </a:lnTo>
                    <a:lnTo>
                      <a:pt x="12" y="2122"/>
                    </a:lnTo>
                    <a:lnTo>
                      <a:pt x="18" y="1822"/>
                    </a:lnTo>
                    <a:lnTo>
                      <a:pt x="41" y="1529"/>
                    </a:lnTo>
                    <a:lnTo>
                      <a:pt x="71" y="1247"/>
                    </a:lnTo>
                    <a:lnTo>
                      <a:pt x="119" y="971"/>
                    </a:lnTo>
                    <a:lnTo>
                      <a:pt x="179" y="707"/>
                    </a:lnTo>
                    <a:lnTo>
                      <a:pt x="245" y="462"/>
                    </a:lnTo>
                    <a:lnTo>
                      <a:pt x="328" y="222"/>
                    </a:lnTo>
                    <a:lnTo>
                      <a:pt x="424" y="0"/>
                    </a:lnTo>
                    <a:lnTo>
                      <a:pt x="424" y="0"/>
                    </a:lnTo>
                    <a:close/>
                  </a:path>
                </a:pathLst>
              </a:custGeom>
              <a:gradFill rotWithShape="0">
                <a:gsLst>
                  <a:gs pos="0">
                    <a:schemeClr val="bg1"/>
                  </a:gs>
                  <a:gs pos="100000">
                    <a:schemeClr val="bg1">
                      <a:gamma/>
                      <a:shade val="66667"/>
                      <a:invGamma/>
                    </a:schemeClr>
                  </a:gs>
                </a:gsLst>
                <a:lin ang="5400000" scaled="1"/>
              </a:gradFill>
              <a:ln w="9525">
                <a:no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1521" name="Freeform 17"/>
              <p:cNvSpPr/>
              <p:nvPr/>
            </p:nvSpPr>
            <p:spPr bwMode="hidden">
              <a:xfrm>
                <a:off x="1128" y="0"/>
                <a:ext cx="575" cy="4316"/>
              </a:xfrm>
              <a:custGeom>
                <a:avLst/>
                <a:gdLst/>
                <a:ahLst/>
                <a:cxnLst>
                  <a:cxn ang="0">
                    <a:pos x="12" y="2146"/>
                  </a:cxn>
                  <a:cxn ang="0">
                    <a:pos x="24" y="1846"/>
                  </a:cxn>
                  <a:cxn ang="0">
                    <a:pos x="54" y="1559"/>
                  </a:cxn>
                  <a:cxn ang="0">
                    <a:pos x="96" y="1277"/>
                  </a:cxn>
                  <a:cxn ang="0">
                    <a:pos x="162" y="1001"/>
                  </a:cxn>
                  <a:cxn ang="0">
                    <a:pos x="239" y="731"/>
                  </a:cxn>
                  <a:cxn ang="0">
                    <a:pos x="335" y="480"/>
                  </a:cxn>
                  <a:cxn ang="0">
                    <a:pos x="449" y="234"/>
                  </a:cxn>
                  <a:cxn ang="0">
                    <a:pos x="574" y="0"/>
                  </a:cxn>
                  <a:cxn ang="0">
                    <a:pos x="562" y="0"/>
                  </a:cxn>
                  <a:cxn ang="0">
                    <a:pos x="437" y="234"/>
                  </a:cxn>
                  <a:cxn ang="0">
                    <a:pos x="323" y="480"/>
                  </a:cxn>
                  <a:cxn ang="0">
                    <a:pos x="227" y="737"/>
                  </a:cxn>
                  <a:cxn ang="0">
                    <a:pos x="150" y="1001"/>
                  </a:cxn>
                  <a:cxn ang="0">
                    <a:pos x="84" y="1277"/>
                  </a:cxn>
                  <a:cxn ang="0">
                    <a:pos x="42" y="1559"/>
                  </a:cxn>
                  <a:cxn ang="0">
                    <a:pos x="12" y="1852"/>
                  </a:cxn>
                  <a:cxn ang="0">
                    <a:pos x="0" y="2146"/>
                  </a:cxn>
                  <a:cxn ang="0">
                    <a:pos x="6" y="2434"/>
                  </a:cxn>
                  <a:cxn ang="0">
                    <a:pos x="30" y="2715"/>
                  </a:cxn>
                  <a:cxn ang="0">
                    <a:pos x="66" y="2997"/>
                  </a:cxn>
                  <a:cxn ang="0">
                    <a:pos x="120" y="3273"/>
                  </a:cxn>
                  <a:cxn ang="0">
                    <a:pos x="191" y="3549"/>
                  </a:cxn>
                  <a:cxn ang="0">
                    <a:pos x="275" y="3812"/>
                  </a:cxn>
                  <a:cxn ang="0">
                    <a:pos x="371" y="4070"/>
                  </a:cxn>
                  <a:cxn ang="0">
                    <a:pos x="484" y="4316"/>
                  </a:cxn>
                  <a:cxn ang="0">
                    <a:pos x="496" y="4316"/>
                  </a:cxn>
                  <a:cxn ang="0">
                    <a:pos x="383" y="4070"/>
                  </a:cxn>
                  <a:cxn ang="0">
                    <a:pos x="287" y="3812"/>
                  </a:cxn>
                  <a:cxn ang="0">
                    <a:pos x="203" y="3549"/>
                  </a:cxn>
                  <a:cxn ang="0">
                    <a:pos x="132" y="3273"/>
                  </a:cxn>
                  <a:cxn ang="0">
                    <a:pos x="78" y="2997"/>
                  </a:cxn>
                  <a:cxn ang="0">
                    <a:pos x="42" y="2715"/>
                  </a:cxn>
                  <a:cxn ang="0">
                    <a:pos x="18" y="2434"/>
                  </a:cxn>
                  <a:cxn ang="0">
                    <a:pos x="12" y="2146"/>
                  </a:cxn>
                  <a:cxn ang="0">
                    <a:pos x="12" y="2146"/>
                  </a:cxn>
                </a:cxnLst>
                <a:rect l="0" t="0" r="r" b="b"/>
                <a:pathLst>
                  <a:path w="574" h="4316">
                    <a:moveTo>
                      <a:pt x="12" y="2146"/>
                    </a:moveTo>
                    <a:lnTo>
                      <a:pt x="24" y="1846"/>
                    </a:lnTo>
                    <a:lnTo>
                      <a:pt x="54" y="1559"/>
                    </a:lnTo>
                    <a:lnTo>
                      <a:pt x="96" y="1277"/>
                    </a:lnTo>
                    <a:lnTo>
                      <a:pt x="162" y="1001"/>
                    </a:lnTo>
                    <a:lnTo>
                      <a:pt x="239" y="731"/>
                    </a:lnTo>
                    <a:lnTo>
                      <a:pt x="335" y="480"/>
                    </a:lnTo>
                    <a:lnTo>
                      <a:pt x="449" y="234"/>
                    </a:lnTo>
                    <a:lnTo>
                      <a:pt x="574" y="0"/>
                    </a:lnTo>
                    <a:lnTo>
                      <a:pt x="562" y="0"/>
                    </a:lnTo>
                    <a:lnTo>
                      <a:pt x="437" y="234"/>
                    </a:lnTo>
                    <a:lnTo>
                      <a:pt x="323" y="480"/>
                    </a:lnTo>
                    <a:lnTo>
                      <a:pt x="227" y="737"/>
                    </a:lnTo>
                    <a:lnTo>
                      <a:pt x="150" y="1001"/>
                    </a:lnTo>
                    <a:lnTo>
                      <a:pt x="84" y="1277"/>
                    </a:lnTo>
                    <a:lnTo>
                      <a:pt x="42" y="1559"/>
                    </a:lnTo>
                    <a:lnTo>
                      <a:pt x="12" y="1852"/>
                    </a:lnTo>
                    <a:lnTo>
                      <a:pt x="0" y="2146"/>
                    </a:lnTo>
                    <a:lnTo>
                      <a:pt x="6" y="2434"/>
                    </a:lnTo>
                    <a:lnTo>
                      <a:pt x="30" y="2715"/>
                    </a:lnTo>
                    <a:lnTo>
                      <a:pt x="66" y="2997"/>
                    </a:lnTo>
                    <a:lnTo>
                      <a:pt x="120" y="3273"/>
                    </a:lnTo>
                    <a:lnTo>
                      <a:pt x="191" y="3549"/>
                    </a:lnTo>
                    <a:lnTo>
                      <a:pt x="275" y="3812"/>
                    </a:lnTo>
                    <a:lnTo>
                      <a:pt x="371" y="4070"/>
                    </a:lnTo>
                    <a:lnTo>
                      <a:pt x="484" y="4316"/>
                    </a:lnTo>
                    <a:lnTo>
                      <a:pt x="496" y="4316"/>
                    </a:lnTo>
                    <a:lnTo>
                      <a:pt x="383" y="4070"/>
                    </a:lnTo>
                    <a:lnTo>
                      <a:pt x="287" y="3812"/>
                    </a:lnTo>
                    <a:lnTo>
                      <a:pt x="203" y="3549"/>
                    </a:lnTo>
                    <a:lnTo>
                      <a:pt x="132" y="3273"/>
                    </a:lnTo>
                    <a:lnTo>
                      <a:pt x="78" y="2997"/>
                    </a:lnTo>
                    <a:lnTo>
                      <a:pt x="42" y="2715"/>
                    </a:lnTo>
                    <a:lnTo>
                      <a:pt x="18" y="2434"/>
                    </a:lnTo>
                    <a:lnTo>
                      <a:pt x="12" y="2146"/>
                    </a:lnTo>
                    <a:lnTo>
                      <a:pt x="12" y="2146"/>
                    </a:lnTo>
                    <a:close/>
                  </a:path>
                </a:pathLst>
              </a:custGeom>
              <a:gradFill rotWithShape="0">
                <a:gsLst>
                  <a:gs pos="0">
                    <a:schemeClr val="bg1"/>
                  </a:gs>
                  <a:gs pos="100000">
                    <a:schemeClr val="bg1">
                      <a:gamma/>
                      <a:shade val="66667"/>
                      <a:invGamma/>
                    </a:schemeClr>
                  </a:gs>
                </a:gsLst>
                <a:lin ang="5400000" scaled="1"/>
              </a:gradFill>
              <a:ln w="9525">
                <a:no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1522" name="Freeform 18"/>
              <p:cNvSpPr/>
              <p:nvPr/>
            </p:nvSpPr>
            <p:spPr bwMode="hidden">
              <a:xfrm>
                <a:off x="702" y="0"/>
                <a:ext cx="737" cy="4316"/>
              </a:xfrm>
              <a:custGeom>
                <a:avLst/>
                <a:gdLst/>
                <a:ahLst/>
                <a:cxnLst>
                  <a:cxn ang="0">
                    <a:pos x="12" y="2098"/>
                  </a:cxn>
                  <a:cxn ang="0">
                    <a:pos x="29" y="1798"/>
                  </a:cxn>
                  <a:cxn ang="0">
                    <a:pos x="71" y="1505"/>
                  </a:cxn>
                  <a:cxn ang="0">
                    <a:pos x="131" y="1223"/>
                  </a:cxn>
                  <a:cxn ang="0">
                    <a:pos x="215" y="941"/>
                  </a:cxn>
                  <a:cxn ang="0">
                    <a:pos x="316" y="689"/>
                  </a:cxn>
                  <a:cxn ang="0">
                    <a:pos x="442" y="444"/>
                  </a:cxn>
                  <a:cxn ang="0">
                    <a:pos x="580" y="216"/>
                  </a:cxn>
                  <a:cxn ang="0">
                    <a:pos x="735" y="0"/>
                  </a:cxn>
                  <a:cxn ang="0">
                    <a:pos x="723" y="0"/>
                  </a:cxn>
                  <a:cxn ang="0">
                    <a:pos x="568" y="210"/>
                  </a:cxn>
                  <a:cxn ang="0">
                    <a:pos x="430" y="438"/>
                  </a:cxn>
                  <a:cxn ang="0">
                    <a:pos x="311" y="683"/>
                  </a:cxn>
                  <a:cxn ang="0">
                    <a:pos x="209" y="941"/>
                  </a:cxn>
                  <a:cxn ang="0">
                    <a:pos x="125" y="1217"/>
                  </a:cxn>
                  <a:cxn ang="0">
                    <a:pos x="59" y="1505"/>
                  </a:cxn>
                  <a:cxn ang="0">
                    <a:pos x="18" y="1798"/>
                  </a:cxn>
                  <a:cxn ang="0">
                    <a:pos x="0" y="2098"/>
                  </a:cxn>
                  <a:cxn ang="0">
                    <a:pos x="6" y="2404"/>
                  </a:cxn>
                  <a:cxn ang="0">
                    <a:pos x="29" y="2709"/>
                  </a:cxn>
                  <a:cxn ang="0">
                    <a:pos x="77" y="3015"/>
                  </a:cxn>
                  <a:cxn ang="0">
                    <a:pos x="149" y="3315"/>
                  </a:cxn>
                  <a:cxn ang="0">
                    <a:pos x="227" y="3573"/>
                  </a:cxn>
                  <a:cxn ang="0">
                    <a:pos x="316" y="3824"/>
                  </a:cxn>
                  <a:cxn ang="0">
                    <a:pos x="424" y="4076"/>
                  </a:cxn>
                  <a:cxn ang="0">
                    <a:pos x="544" y="4316"/>
                  </a:cxn>
                  <a:cxn ang="0">
                    <a:pos x="556" y="4316"/>
                  </a:cxn>
                  <a:cxn ang="0">
                    <a:pos x="436" y="4076"/>
                  </a:cxn>
                  <a:cxn ang="0">
                    <a:pos x="328" y="3824"/>
                  </a:cxn>
                  <a:cxn ang="0">
                    <a:pos x="239" y="3573"/>
                  </a:cxn>
                  <a:cxn ang="0">
                    <a:pos x="161" y="3315"/>
                  </a:cxn>
                  <a:cxn ang="0">
                    <a:pos x="89" y="3015"/>
                  </a:cxn>
                  <a:cxn ang="0">
                    <a:pos x="41" y="2709"/>
                  </a:cxn>
                  <a:cxn ang="0">
                    <a:pos x="18" y="2404"/>
                  </a:cxn>
                  <a:cxn ang="0">
                    <a:pos x="12" y="2098"/>
                  </a:cxn>
                  <a:cxn ang="0">
                    <a:pos x="12" y="2098"/>
                  </a:cxn>
                </a:cxnLst>
                <a:rect l="0" t="0" r="r" b="b"/>
                <a:pathLst>
                  <a:path w="735" h="4316">
                    <a:moveTo>
                      <a:pt x="12" y="2098"/>
                    </a:moveTo>
                    <a:lnTo>
                      <a:pt x="29" y="1798"/>
                    </a:lnTo>
                    <a:lnTo>
                      <a:pt x="71" y="1505"/>
                    </a:lnTo>
                    <a:lnTo>
                      <a:pt x="131" y="1223"/>
                    </a:lnTo>
                    <a:lnTo>
                      <a:pt x="215" y="941"/>
                    </a:lnTo>
                    <a:lnTo>
                      <a:pt x="316" y="689"/>
                    </a:lnTo>
                    <a:lnTo>
                      <a:pt x="442" y="444"/>
                    </a:lnTo>
                    <a:lnTo>
                      <a:pt x="580" y="216"/>
                    </a:lnTo>
                    <a:lnTo>
                      <a:pt x="735" y="0"/>
                    </a:lnTo>
                    <a:lnTo>
                      <a:pt x="723" y="0"/>
                    </a:lnTo>
                    <a:lnTo>
                      <a:pt x="568" y="210"/>
                    </a:lnTo>
                    <a:lnTo>
                      <a:pt x="430" y="438"/>
                    </a:lnTo>
                    <a:lnTo>
                      <a:pt x="311" y="683"/>
                    </a:lnTo>
                    <a:lnTo>
                      <a:pt x="209" y="941"/>
                    </a:lnTo>
                    <a:lnTo>
                      <a:pt x="125" y="1217"/>
                    </a:lnTo>
                    <a:lnTo>
                      <a:pt x="59" y="1505"/>
                    </a:lnTo>
                    <a:lnTo>
                      <a:pt x="18" y="1798"/>
                    </a:lnTo>
                    <a:lnTo>
                      <a:pt x="0" y="2098"/>
                    </a:lnTo>
                    <a:lnTo>
                      <a:pt x="6" y="2404"/>
                    </a:lnTo>
                    <a:lnTo>
                      <a:pt x="29" y="2709"/>
                    </a:lnTo>
                    <a:lnTo>
                      <a:pt x="77" y="3015"/>
                    </a:lnTo>
                    <a:lnTo>
                      <a:pt x="149" y="3315"/>
                    </a:lnTo>
                    <a:lnTo>
                      <a:pt x="227" y="3573"/>
                    </a:lnTo>
                    <a:lnTo>
                      <a:pt x="316" y="3824"/>
                    </a:lnTo>
                    <a:lnTo>
                      <a:pt x="424" y="4076"/>
                    </a:lnTo>
                    <a:lnTo>
                      <a:pt x="544" y="4316"/>
                    </a:lnTo>
                    <a:lnTo>
                      <a:pt x="556" y="4316"/>
                    </a:lnTo>
                    <a:lnTo>
                      <a:pt x="436" y="4076"/>
                    </a:lnTo>
                    <a:lnTo>
                      <a:pt x="328" y="3824"/>
                    </a:lnTo>
                    <a:lnTo>
                      <a:pt x="239" y="3573"/>
                    </a:lnTo>
                    <a:lnTo>
                      <a:pt x="161" y="3315"/>
                    </a:lnTo>
                    <a:lnTo>
                      <a:pt x="89" y="3015"/>
                    </a:lnTo>
                    <a:lnTo>
                      <a:pt x="41" y="2709"/>
                    </a:lnTo>
                    <a:lnTo>
                      <a:pt x="18" y="2404"/>
                    </a:lnTo>
                    <a:lnTo>
                      <a:pt x="12" y="2098"/>
                    </a:lnTo>
                    <a:lnTo>
                      <a:pt x="12" y="2098"/>
                    </a:lnTo>
                    <a:close/>
                  </a:path>
                </a:pathLst>
              </a:custGeom>
              <a:gradFill rotWithShape="0">
                <a:gsLst>
                  <a:gs pos="0">
                    <a:schemeClr val="bg1"/>
                  </a:gs>
                  <a:gs pos="100000">
                    <a:schemeClr val="bg1">
                      <a:gamma/>
                      <a:shade val="66667"/>
                      <a:invGamma/>
                    </a:schemeClr>
                  </a:gs>
                </a:gsLst>
                <a:lin ang="5400000" scaled="1"/>
              </a:gradFill>
              <a:ln w="9525">
                <a:no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1523" name="Freeform 19"/>
              <p:cNvSpPr/>
              <p:nvPr/>
            </p:nvSpPr>
            <p:spPr bwMode="hidden">
              <a:xfrm>
                <a:off x="288" y="0"/>
                <a:ext cx="840" cy="4316"/>
              </a:xfrm>
              <a:custGeom>
                <a:avLst/>
                <a:gdLst/>
                <a:ahLst/>
                <a:cxnLst>
                  <a:cxn ang="0">
                    <a:pos x="18" y="1948"/>
                  </a:cxn>
                  <a:cxn ang="0">
                    <a:pos x="48" y="1708"/>
                  </a:cxn>
                  <a:cxn ang="0">
                    <a:pos x="96" y="1475"/>
                  </a:cxn>
                  <a:cxn ang="0">
                    <a:pos x="161" y="1235"/>
                  </a:cxn>
                  <a:cxn ang="0">
                    <a:pos x="251" y="995"/>
                  </a:cxn>
                  <a:cxn ang="0">
                    <a:pos x="365" y="755"/>
                  </a:cxn>
                  <a:cxn ang="0">
                    <a:pos x="496" y="510"/>
                  </a:cxn>
                  <a:cxn ang="0">
                    <a:pos x="658" y="258"/>
                  </a:cxn>
                  <a:cxn ang="0">
                    <a:pos x="741" y="132"/>
                  </a:cxn>
                  <a:cxn ang="0">
                    <a:pos x="837" y="0"/>
                  </a:cxn>
                  <a:cxn ang="0">
                    <a:pos x="825" y="0"/>
                  </a:cxn>
                  <a:cxn ang="0">
                    <a:pos x="729" y="132"/>
                  </a:cxn>
                  <a:cxn ang="0">
                    <a:pos x="640" y="258"/>
                  </a:cxn>
                  <a:cxn ang="0">
                    <a:pos x="562" y="384"/>
                  </a:cxn>
                  <a:cxn ang="0">
                    <a:pos x="484" y="510"/>
                  </a:cxn>
                  <a:cxn ang="0">
                    <a:pos x="353" y="755"/>
                  </a:cxn>
                  <a:cxn ang="0">
                    <a:pos x="239" y="995"/>
                  </a:cxn>
                  <a:cxn ang="0">
                    <a:pos x="150" y="1235"/>
                  </a:cxn>
                  <a:cxn ang="0">
                    <a:pos x="84" y="1469"/>
                  </a:cxn>
                  <a:cxn ang="0">
                    <a:pos x="36" y="1702"/>
                  </a:cxn>
                  <a:cxn ang="0">
                    <a:pos x="6" y="1942"/>
                  </a:cxn>
                  <a:cxn ang="0">
                    <a:pos x="0" y="2200"/>
                  </a:cxn>
                  <a:cxn ang="0">
                    <a:pos x="12" y="2470"/>
                  </a:cxn>
                  <a:cxn ang="0">
                    <a:pos x="48" y="2739"/>
                  </a:cxn>
                  <a:cxn ang="0">
                    <a:pos x="114" y="3027"/>
                  </a:cxn>
                  <a:cxn ang="0">
                    <a:pos x="150" y="3171"/>
                  </a:cxn>
                  <a:cxn ang="0">
                    <a:pos x="197" y="3321"/>
                  </a:cxn>
                  <a:cxn ang="0">
                    <a:pos x="245" y="3477"/>
                  </a:cxn>
                  <a:cxn ang="0">
                    <a:pos x="305" y="3639"/>
                  </a:cxn>
                  <a:cxn ang="0">
                    <a:pos x="365" y="3800"/>
                  </a:cxn>
                  <a:cxn ang="0">
                    <a:pos x="437" y="3968"/>
                  </a:cxn>
                  <a:cxn ang="0">
                    <a:pos x="508" y="4136"/>
                  </a:cxn>
                  <a:cxn ang="0">
                    <a:pos x="592" y="4316"/>
                  </a:cxn>
                  <a:cxn ang="0">
                    <a:pos x="604" y="4316"/>
                  </a:cxn>
                  <a:cxn ang="0">
                    <a:pos x="520" y="4136"/>
                  </a:cxn>
                  <a:cxn ang="0">
                    <a:pos x="448" y="3968"/>
                  </a:cxn>
                  <a:cxn ang="0">
                    <a:pos x="377" y="3800"/>
                  </a:cxn>
                  <a:cxn ang="0">
                    <a:pos x="317" y="3639"/>
                  </a:cxn>
                  <a:cxn ang="0">
                    <a:pos x="257" y="3477"/>
                  </a:cxn>
                  <a:cxn ang="0">
                    <a:pos x="209" y="3327"/>
                  </a:cxn>
                  <a:cxn ang="0">
                    <a:pos x="161" y="3171"/>
                  </a:cxn>
                  <a:cxn ang="0">
                    <a:pos x="126" y="3027"/>
                  </a:cxn>
                  <a:cxn ang="0">
                    <a:pos x="60" y="2739"/>
                  </a:cxn>
                  <a:cxn ang="0">
                    <a:pos x="24" y="2470"/>
                  </a:cxn>
                  <a:cxn ang="0">
                    <a:pos x="12" y="2206"/>
                  </a:cxn>
                  <a:cxn ang="0">
                    <a:pos x="18" y="1948"/>
                  </a:cxn>
                  <a:cxn ang="0">
                    <a:pos x="18" y="1948"/>
                  </a:cxn>
                </a:cxnLst>
                <a:rect l="0" t="0" r="r" b="b"/>
                <a:pathLst>
                  <a:path w="837" h="4316">
                    <a:moveTo>
                      <a:pt x="18" y="1948"/>
                    </a:moveTo>
                    <a:lnTo>
                      <a:pt x="48" y="1708"/>
                    </a:lnTo>
                    <a:lnTo>
                      <a:pt x="96" y="1475"/>
                    </a:lnTo>
                    <a:lnTo>
                      <a:pt x="161" y="1235"/>
                    </a:lnTo>
                    <a:lnTo>
                      <a:pt x="251" y="995"/>
                    </a:lnTo>
                    <a:lnTo>
                      <a:pt x="365" y="755"/>
                    </a:lnTo>
                    <a:lnTo>
                      <a:pt x="496" y="510"/>
                    </a:lnTo>
                    <a:lnTo>
                      <a:pt x="658" y="258"/>
                    </a:lnTo>
                    <a:lnTo>
                      <a:pt x="741" y="132"/>
                    </a:lnTo>
                    <a:lnTo>
                      <a:pt x="837" y="0"/>
                    </a:lnTo>
                    <a:lnTo>
                      <a:pt x="825" y="0"/>
                    </a:lnTo>
                    <a:lnTo>
                      <a:pt x="729" y="132"/>
                    </a:lnTo>
                    <a:lnTo>
                      <a:pt x="640" y="258"/>
                    </a:lnTo>
                    <a:lnTo>
                      <a:pt x="562" y="384"/>
                    </a:lnTo>
                    <a:lnTo>
                      <a:pt x="484" y="510"/>
                    </a:lnTo>
                    <a:lnTo>
                      <a:pt x="353" y="755"/>
                    </a:lnTo>
                    <a:lnTo>
                      <a:pt x="239" y="995"/>
                    </a:lnTo>
                    <a:lnTo>
                      <a:pt x="150" y="1235"/>
                    </a:lnTo>
                    <a:lnTo>
                      <a:pt x="84" y="1469"/>
                    </a:lnTo>
                    <a:lnTo>
                      <a:pt x="36" y="1702"/>
                    </a:lnTo>
                    <a:lnTo>
                      <a:pt x="6" y="1942"/>
                    </a:lnTo>
                    <a:lnTo>
                      <a:pt x="0" y="2200"/>
                    </a:lnTo>
                    <a:lnTo>
                      <a:pt x="12" y="2470"/>
                    </a:lnTo>
                    <a:lnTo>
                      <a:pt x="48" y="2739"/>
                    </a:lnTo>
                    <a:lnTo>
                      <a:pt x="114" y="3027"/>
                    </a:lnTo>
                    <a:lnTo>
                      <a:pt x="150" y="3171"/>
                    </a:lnTo>
                    <a:lnTo>
                      <a:pt x="197" y="3321"/>
                    </a:lnTo>
                    <a:lnTo>
                      <a:pt x="245" y="3477"/>
                    </a:lnTo>
                    <a:lnTo>
                      <a:pt x="305" y="3639"/>
                    </a:lnTo>
                    <a:lnTo>
                      <a:pt x="365" y="3800"/>
                    </a:lnTo>
                    <a:lnTo>
                      <a:pt x="437" y="3968"/>
                    </a:lnTo>
                    <a:lnTo>
                      <a:pt x="508" y="4136"/>
                    </a:lnTo>
                    <a:lnTo>
                      <a:pt x="592" y="4316"/>
                    </a:lnTo>
                    <a:lnTo>
                      <a:pt x="604" y="4316"/>
                    </a:lnTo>
                    <a:lnTo>
                      <a:pt x="520" y="4136"/>
                    </a:lnTo>
                    <a:lnTo>
                      <a:pt x="448" y="3968"/>
                    </a:lnTo>
                    <a:lnTo>
                      <a:pt x="377" y="3800"/>
                    </a:lnTo>
                    <a:lnTo>
                      <a:pt x="317" y="3639"/>
                    </a:lnTo>
                    <a:lnTo>
                      <a:pt x="257" y="3477"/>
                    </a:lnTo>
                    <a:lnTo>
                      <a:pt x="209" y="3327"/>
                    </a:lnTo>
                    <a:lnTo>
                      <a:pt x="161" y="3171"/>
                    </a:lnTo>
                    <a:lnTo>
                      <a:pt x="126" y="3027"/>
                    </a:lnTo>
                    <a:lnTo>
                      <a:pt x="60" y="2739"/>
                    </a:lnTo>
                    <a:lnTo>
                      <a:pt x="24" y="2470"/>
                    </a:lnTo>
                    <a:lnTo>
                      <a:pt x="12" y="2206"/>
                    </a:lnTo>
                    <a:lnTo>
                      <a:pt x="18" y="1948"/>
                    </a:lnTo>
                    <a:lnTo>
                      <a:pt x="18" y="1948"/>
                    </a:lnTo>
                    <a:close/>
                  </a:path>
                </a:pathLst>
              </a:custGeom>
              <a:gradFill rotWithShape="0">
                <a:gsLst>
                  <a:gs pos="0">
                    <a:schemeClr val="bg1"/>
                  </a:gs>
                  <a:gs pos="100000">
                    <a:schemeClr val="bg1">
                      <a:gamma/>
                      <a:shade val="66667"/>
                      <a:invGamma/>
                    </a:schemeClr>
                  </a:gs>
                </a:gsLst>
                <a:lin ang="5400000" scaled="1"/>
              </a:gradFill>
              <a:ln w="9525">
                <a:no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grpSp>
        <p:sp>
          <p:nvSpPr>
            <p:cNvPr id="21524" name="Freeform 20"/>
            <p:cNvSpPr/>
            <p:nvPr/>
          </p:nvSpPr>
          <p:spPr bwMode="hidden">
            <a:xfrm>
              <a:off x="6" y="2901"/>
              <a:ext cx="606" cy="1415"/>
            </a:xfrm>
            <a:custGeom>
              <a:avLst/>
              <a:gdLst/>
              <a:ahLst/>
              <a:cxnLst>
                <a:cxn ang="0">
                  <a:pos x="0" y="54"/>
                </a:cxn>
                <a:cxn ang="0">
                  <a:pos x="42" y="228"/>
                </a:cxn>
                <a:cxn ang="0">
                  <a:pos x="96" y="402"/>
                </a:cxn>
                <a:cxn ang="0">
                  <a:pos x="161" y="576"/>
                </a:cxn>
                <a:cxn ang="0">
                  <a:pos x="227" y="744"/>
                </a:cxn>
                <a:cxn ang="0">
                  <a:pos x="305" y="917"/>
                </a:cxn>
                <a:cxn ang="0">
                  <a:pos x="389" y="1085"/>
                </a:cxn>
                <a:cxn ang="0">
                  <a:pos x="484" y="1253"/>
                </a:cxn>
                <a:cxn ang="0">
                  <a:pos x="586" y="1415"/>
                </a:cxn>
                <a:cxn ang="0">
                  <a:pos x="604" y="1415"/>
                </a:cxn>
                <a:cxn ang="0">
                  <a:pos x="496" y="1247"/>
                </a:cxn>
                <a:cxn ang="0">
                  <a:pos x="401" y="1073"/>
                </a:cxn>
                <a:cxn ang="0">
                  <a:pos x="311" y="899"/>
                </a:cxn>
                <a:cxn ang="0">
                  <a:pos x="233" y="720"/>
                </a:cxn>
                <a:cxn ang="0">
                  <a:pos x="161" y="546"/>
                </a:cxn>
                <a:cxn ang="0">
                  <a:pos x="102" y="366"/>
                </a:cxn>
                <a:cxn ang="0">
                  <a:pos x="48" y="180"/>
                </a:cxn>
                <a:cxn ang="0">
                  <a:pos x="0" y="0"/>
                </a:cxn>
                <a:cxn ang="0">
                  <a:pos x="0" y="54"/>
                </a:cxn>
                <a:cxn ang="0">
                  <a:pos x="0" y="54"/>
                </a:cxn>
              </a:cxnLst>
              <a:rect l="0" t="0" r="r" b="b"/>
              <a:pathLst>
                <a:path w="604" h="1415">
                  <a:moveTo>
                    <a:pt x="0" y="54"/>
                  </a:moveTo>
                  <a:lnTo>
                    <a:pt x="42" y="228"/>
                  </a:lnTo>
                  <a:lnTo>
                    <a:pt x="96" y="402"/>
                  </a:lnTo>
                  <a:lnTo>
                    <a:pt x="161" y="576"/>
                  </a:lnTo>
                  <a:lnTo>
                    <a:pt x="227" y="744"/>
                  </a:lnTo>
                  <a:lnTo>
                    <a:pt x="305" y="917"/>
                  </a:lnTo>
                  <a:lnTo>
                    <a:pt x="389" y="1085"/>
                  </a:lnTo>
                  <a:lnTo>
                    <a:pt x="484" y="1253"/>
                  </a:lnTo>
                  <a:lnTo>
                    <a:pt x="586" y="1415"/>
                  </a:lnTo>
                  <a:lnTo>
                    <a:pt x="604" y="1415"/>
                  </a:lnTo>
                  <a:lnTo>
                    <a:pt x="496" y="1247"/>
                  </a:lnTo>
                  <a:lnTo>
                    <a:pt x="401" y="1073"/>
                  </a:lnTo>
                  <a:lnTo>
                    <a:pt x="311" y="899"/>
                  </a:lnTo>
                  <a:lnTo>
                    <a:pt x="233" y="720"/>
                  </a:lnTo>
                  <a:lnTo>
                    <a:pt x="161" y="546"/>
                  </a:lnTo>
                  <a:lnTo>
                    <a:pt x="102" y="366"/>
                  </a:lnTo>
                  <a:lnTo>
                    <a:pt x="48" y="180"/>
                  </a:lnTo>
                  <a:lnTo>
                    <a:pt x="0" y="0"/>
                  </a:lnTo>
                  <a:lnTo>
                    <a:pt x="0" y="54"/>
                  </a:lnTo>
                  <a:lnTo>
                    <a:pt x="0" y="54"/>
                  </a:lnTo>
                  <a:close/>
                </a:path>
              </a:pathLst>
            </a:custGeom>
            <a:gradFill rotWithShape="0">
              <a:gsLst>
                <a:gs pos="0">
                  <a:schemeClr val="bg2"/>
                </a:gs>
                <a:gs pos="100000">
                  <a:schemeClr val="bg2">
                    <a:gamma/>
                    <a:shade val="60784"/>
                    <a:invGamma/>
                  </a:schemeClr>
                </a:gs>
              </a:gsLst>
              <a:lin ang="5400000" scaled="1"/>
            </a:gradFill>
            <a:ln w="9525">
              <a:no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1525" name="Freeform 21"/>
            <p:cNvSpPr/>
            <p:nvPr/>
          </p:nvSpPr>
          <p:spPr bwMode="hidden">
            <a:xfrm>
              <a:off x="6" y="3890"/>
              <a:ext cx="228" cy="426"/>
            </a:xfrm>
            <a:custGeom>
              <a:avLst/>
              <a:gdLst/>
              <a:ahLst/>
              <a:cxnLst>
                <a:cxn ang="0">
                  <a:pos x="0" y="30"/>
                </a:cxn>
                <a:cxn ang="0">
                  <a:pos x="108" y="240"/>
                </a:cxn>
                <a:cxn ang="0">
                  <a:pos x="215" y="426"/>
                </a:cxn>
                <a:cxn ang="0">
                  <a:pos x="227" y="426"/>
                </a:cxn>
                <a:cxn ang="0">
                  <a:pos x="167" y="330"/>
                </a:cxn>
                <a:cxn ang="0">
                  <a:pos x="114" y="222"/>
                </a:cxn>
                <a:cxn ang="0">
                  <a:pos x="0" y="0"/>
                </a:cxn>
                <a:cxn ang="0">
                  <a:pos x="0" y="30"/>
                </a:cxn>
                <a:cxn ang="0">
                  <a:pos x="0" y="30"/>
                </a:cxn>
              </a:cxnLst>
              <a:rect l="0" t="0" r="r" b="b"/>
              <a:pathLst>
                <a:path w="227" h="426">
                  <a:moveTo>
                    <a:pt x="0" y="30"/>
                  </a:moveTo>
                  <a:lnTo>
                    <a:pt x="108" y="240"/>
                  </a:lnTo>
                  <a:lnTo>
                    <a:pt x="215" y="426"/>
                  </a:lnTo>
                  <a:lnTo>
                    <a:pt x="227" y="426"/>
                  </a:lnTo>
                  <a:lnTo>
                    <a:pt x="167" y="330"/>
                  </a:lnTo>
                  <a:lnTo>
                    <a:pt x="114" y="222"/>
                  </a:lnTo>
                  <a:lnTo>
                    <a:pt x="0" y="0"/>
                  </a:lnTo>
                  <a:lnTo>
                    <a:pt x="0" y="30"/>
                  </a:lnTo>
                  <a:lnTo>
                    <a:pt x="0" y="30"/>
                  </a:lnTo>
                  <a:close/>
                </a:path>
              </a:pathLst>
            </a:custGeom>
            <a:gradFill rotWithShape="0">
              <a:gsLst>
                <a:gs pos="0">
                  <a:schemeClr val="bg2"/>
                </a:gs>
                <a:gs pos="100000">
                  <a:schemeClr val="bg2">
                    <a:gamma/>
                    <a:shade val="60784"/>
                    <a:invGamma/>
                  </a:schemeClr>
                </a:gs>
              </a:gsLst>
              <a:lin ang="5400000" scaled="1"/>
            </a:gradFill>
            <a:ln w="9525">
              <a:no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1526" name="Freeform 22"/>
            <p:cNvSpPr/>
            <p:nvPr/>
          </p:nvSpPr>
          <p:spPr bwMode="hidden">
            <a:xfrm>
              <a:off x="4776" y="0"/>
              <a:ext cx="984" cy="1786"/>
            </a:xfrm>
            <a:custGeom>
              <a:avLst/>
              <a:gdLst/>
              <a:ahLst/>
              <a:cxnLst>
                <a:cxn ang="0">
                  <a:pos x="981" y="1786"/>
                </a:cxn>
                <a:cxn ang="0">
                  <a:pos x="981" y="1720"/>
                </a:cxn>
                <a:cxn ang="0">
                  <a:pos x="969" y="1666"/>
                </a:cxn>
                <a:cxn ang="0">
                  <a:pos x="957" y="1613"/>
                </a:cxn>
                <a:cxn ang="0">
                  <a:pos x="921" y="1487"/>
                </a:cxn>
                <a:cxn ang="0">
                  <a:pos x="885" y="1361"/>
                </a:cxn>
                <a:cxn ang="0">
                  <a:pos x="796" y="1121"/>
                </a:cxn>
                <a:cxn ang="0">
                  <a:pos x="682" y="899"/>
                </a:cxn>
                <a:cxn ang="0">
                  <a:pos x="562" y="689"/>
                </a:cxn>
                <a:cxn ang="0">
                  <a:pos x="431" y="498"/>
                </a:cxn>
                <a:cxn ang="0">
                  <a:pos x="293" y="318"/>
                </a:cxn>
                <a:cxn ang="0">
                  <a:pos x="150" y="150"/>
                </a:cxn>
                <a:cxn ang="0">
                  <a:pos x="12" y="0"/>
                </a:cxn>
                <a:cxn ang="0">
                  <a:pos x="0" y="0"/>
                </a:cxn>
                <a:cxn ang="0">
                  <a:pos x="138" y="150"/>
                </a:cxn>
                <a:cxn ang="0">
                  <a:pos x="275" y="318"/>
                </a:cxn>
                <a:cxn ang="0">
                  <a:pos x="413" y="498"/>
                </a:cxn>
                <a:cxn ang="0">
                  <a:pos x="545" y="689"/>
                </a:cxn>
                <a:cxn ang="0">
                  <a:pos x="670" y="899"/>
                </a:cxn>
                <a:cxn ang="0">
                  <a:pos x="778" y="1121"/>
                </a:cxn>
                <a:cxn ang="0">
                  <a:pos x="873" y="1361"/>
                </a:cxn>
                <a:cxn ang="0">
                  <a:pos x="909" y="1487"/>
                </a:cxn>
                <a:cxn ang="0">
                  <a:pos x="945" y="1619"/>
                </a:cxn>
                <a:cxn ang="0">
                  <a:pos x="963" y="1702"/>
                </a:cxn>
                <a:cxn ang="0">
                  <a:pos x="981" y="1786"/>
                </a:cxn>
                <a:cxn ang="0">
                  <a:pos x="981" y="1786"/>
                </a:cxn>
              </a:cxnLst>
              <a:rect l="0" t="0" r="r" b="b"/>
              <a:pathLst>
                <a:path w="981" h="1786">
                  <a:moveTo>
                    <a:pt x="981" y="1786"/>
                  </a:moveTo>
                  <a:lnTo>
                    <a:pt x="981" y="1720"/>
                  </a:lnTo>
                  <a:lnTo>
                    <a:pt x="969" y="1666"/>
                  </a:lnTo>
                  <a:lnTo>
                    <a:pt x="957" y="1613"/>
                  </a:lnTo>
                  <a:lnTo>
                    <a:pt x="921" y="1487"/>
                  </a:lnTo>
                  <a:lnTo>
                    <a:pt x="885" y="1361"/>
                  </a:lnTo>
                  <a:lnTo>
                    <a:pt x="796" y="1121"/>
                  </a:lnTo>
                  <a:lnTo>
                    <a:pt x="682" y="899"/>
                  </a:lnTo>
                  <a:lnTo>
                    <a:pt x="562" y="689"/>
                  </a:lnTo>
                  <a:lnTo>
                    <a:pt x="431" y="498"/>
                  </a:lnTo>
                  <a:lnTo>
                    <a:pt x="293" y="318"/>
                  </a:lnTo>
                  <a:lnTo>
                    <a:pt x="150" y="150"/>
                  </a:lnTo>
                  <a:lnTo>
                    <a:pt x="12" y="0"/>
                  </a:lnTo>
                  <a:lnTo>
                    <a:pt x="0" y="0"/>
                  </a:lnTo>
                  <a:lnTo>
                    <a:pt x="138" y="150"/>
                  </a:lnTo>
                  <a:lnTo>
                    <a:pt x="275" y="318"/>
                  </a:lnTo>
                  <a:lnTo>
                    <a:pt x="413" y="498"/>
                  </a:lnTo>
                  <a:lnTo>
                    <a:pt x="545" y="689"/>
                  </a:lnTo>
                  <a:lnTo>
                    <a:pt x="670" y="899"/>
                  </a:lnTo>
                  <a:lnTo>
                    <a:pt x="778" y="1121"/>
                  </a:lnTo>
                  <a:lnTo>
                    <a:pt x="873" y="1361"/>
                  </a:lnTo>
                  <a:lnTo>
                    <a:pt x="909" y="1487"/>
                  </a:lnTo>
                  <a:lnTo>
                    <a:pt x="945" y="1619"/>
                  </a:lnTo>
                  <a:lnTo>
                    <a:pt x="963" y="1702"/>
                  </a:lnTo>
                  <a:lnTo>
                    <a:pt x="981" y="1786"/>
                  </a:lnTo>
                  <a:lnTo>
                    <a:pt x="981" y="1786"/>
                  </a:lnTo>
                  <a:close/>
                </a:path>
              </a:pathLst>
            </a:custGeom>
            <a:gradFill rotWithShape="0">
              <a:gsLst>
                <a:gs pos="0">
                  <a:schemeClr val="bg1"/>
                </a:gs>
                <a:gs pos="100000">
                  <a:schemeClr val="bg1">
                    <a:gamma/>
                    <a:shade val="94118"/>
                    <a:invGamma/>
                  </a:schemeClr>
                </a:gs>
              </a:gsLst>
              <a:lin ang="5400000" scaled="1"/>
            </a:gradFill>
            <a:ln w="9525">
              <a:no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1047" name="Freeform 23"/>
            <p:cNvSpPr/>
            <p:nvPr/>
          </p:nvSpPr>
          <p:spPr>
            <a:xfrm>
              <a:off x="5041" y="0"/>
              <a:ext cx="719" cy="845"/>
            </a:xfrm>
            <a:custGeom>
              <a:avLst/>
              <a:gdLst/>
              <a:ahLst/>
              <a:cxnLst>
                <a:cxn ang="0">
                  <a:pos x="721" y="845"/>
                </a:cxn>
                <a:cxn ang="0">
                  <a:pos x="721" y="821"/>
                </a:cxn>
                <a:cxn ang="0">
                  <a:pos x="578" y="605"/>
                </a:cxn>
                <a:cxn ang="0">
                  <a:pos x="408" y="396"/>
                </a:cxn>
                <a:cxn ang="0">
                  <a:pos x="223" y="192"/>
                </a:cxn>
                <a:cxn ang="0">
                  <a:pos x="17" y="0"/>
                </a:cxn>
                <a:cxn ang="0">
                  <a:pos x="0" y="0"/>
                </a:cxn>
                <a:cxn ang="0">
                  <a:pos x="211" y="198"/>
                </a:cxn>
                <a:cxn ang="0">
                  <a:pos x="402" y="408"/>
                </a:cxn>
                <a:cxn ang="0">
                  <a:pos x="572" y="623"/>
                </a:cxn>
                <a:cxn ang="0">
                  <a:pos x="721" y="845"/>
                </a:cxn>
                <a:cxn ang="0">
                  <a:pos x="721" y="845"/>
                </a:cxn>
              </a:cxnLst>
              <a:rect l="0" t="0" r="0" b="0"/>
              <a:pathLst>
                <a:path w="717" h="845">
                  <a:moveTo>
                    <a:pt x="717" y="845"/>
                  </a:moveTo>
                  <a:lnTo>
                    <a:pt x="717" y="821"/>
                  </a:lnTo>
                  <a:lnTo>
                    <a:pt x="574" y="605"/>
                  </a:lnTo>
                  <a:lnTo>
                    <a:pt x="406" y="396"/>
                  </a:lnTo>
                  <a:lnTo>
                    <a:pt x="221" y="192"/>
                  </a:lnTo>
                  <a:lnTo>
                    <a:pt x="17" y="0"/>
                  </a:lnTo>
                  <a:lnTo>
                    <a:pt x="0" y="0"/>
                  </a:lnTo>
                  <a:lnTo>
                    <a:pt x="209" y="198"/>
                  </a:lnTo>
                  <a:lnTo>
                    <a:pt x="400" y="408"/>
                  </a:lnTo>
                  <a:lnTo>
                    <a:pt x="568" y="623"/>
                  </a:lnTo>
                  <a:lnTo>
                    <a:pt x="717" y="845"/>
                  </a:lnTo>
                  <a:close/>
                </a:path>
              </a:pathLst>
            </a:custGeom>
            <a:solidFill>
              <a:schemeClr val="bg1"/>
            </a:solidFill>
            <a:ln w="9525">
              <a:noFill/>
            </a:ln>
          </p:spPr>
          <p:txBody>
            <a:bodyPr/>
            <a:lstStyle/>
            <a:p>
              <a:endParaRPr lang="zh-CN" altLang="en-US"/>
            </a:p>
          </p:txBody>
        </p:sp>
        <p:sp>
          <p:nvSpPr>
            <p:cNvPr id="1048" name="Freeform 24"/>
            <p:cNvSpPr/>
            <p:nvPr/>
          </p:nvSpPr>
          <p:spPr>
            <a:xfrm>
              <a:off x="5352" y="0"/>
              <a:ext cx="408" cy="414"/>
            </a:xfrm>
            <a:custGeom>
              <a:avLst/>
              <a:gdLst/>
              <a:ahLst/>
              <a:cxnLst>
                <a:cxn ang="0">
                  <a:pos x="409" y="414"/>
                </a:cxn>
                <a:cxn ang="0">
                  <a:pos x="409" y="396"/>
                </a:cxn>
                <a:cxn ang="0">
                  <a:pos x="224" y="192"/>
                </a:cxn>
                <a:cxn ang="0">
                  <a:pos x="12" y="0"/>
                </a:cxn>
                <a:cxn ang="0">
                  <a:pos x="0" y="0"/>
                </a:cxn>
                <a:cxn ang="0">
                  <a:pos x="108" y="102"/>
                </a:cxn>
                <a:cxn ang="0">
                  <a:pos x="218" y="204"/>
                </a:cxn>
                <a:cxn ang="0">
                  <a:pos x="409" y="414"/>
                </a:cxn>
                <a:cxn ang="0">
                  <a:pos x="409" y="414"/>
                </a:cxn>
              </a:cxnLst>
              <a:rect l="0" t="0" r="0" b="0"/>
              <a:pathLst>
                <a:path w="407" h="414">
                  <a:moveTo>
                    <a:pt x="407" y="414"/>
                  </a:moveTo>
                  <a:lnTo>
                    <a:pt x="407" y="396"/>
                  </a:lnTo>
                  <a:lnTo>
                    <a:pt x="222" y="192"/>
                  </a:lnTo>
                  <a:lnTo>
                    <a:pt x="12" y="0"/>
                  </a:lnTo>
                  <a:lnTo>
                    <a:pt x="0" y="0"/>
                  </a:lnTo>
                  <a:lnTo>
                    <a:pt x="108" y="102"/>
                  </a:lnTo>
                  <a:lnTo>
                    <a:pt x="216" y="204"/>
                  </a:lnTo>
                  <a:lnTo>
                    <a:pt x="407" y="414"/>
                  </a:lnTo>
                  <a:close/>
                </a:path>
              </a:pathLst>
            </a:custGeom>
            <a:solidFill>
              <a:schemeClr val="bg1"/>
            </a:solidFill>
            <a:ln w="9525">
              <a:noFill/>
            </a:ln>
          </p:spPr>
          <p:txBody>
            <a:bodyPr/>
            <a:lstStyle/>
            <a:p>
              <a:endParaRPr lang="zh-CN" altLang="en-US"/>
            </a:p>
          </p:txBody>
        </p:sp>
        <p:sp>
          <p:nvSpPr>
            <p:cNvPr id="21529" name="Freeform 25"/>
            <p:cNvSpPr/>
            <p:nvPr/>
          </p:nvSpPr>
          <p:spPr bwMode="hidden">
            <a:xfrm>
              <a:off x="6" y="0"/>
              <a:ext cx="858" cy="1409"/>
            </a:xfrm>
            <a:custGeom>
              <a:avLst/>
              <a:gdLst/>
              <a:ahLst/>
              <a:cxnLst>
                <a:cxn ang="0">
                  <a:pos x="0" y="1361"/>
                </a:cxn>
                <a:cxn ang="0">
                  <a:pos x="0" y="1409"/>
                </a:cxn>
                <a:cxn ang="0">
                  <a:pos x="54" y="1211"/>
                </a:cxn>
                <a:cxn ang="0">
                  <a:pos x="126" y="1013"/>
                </a:cxn>
                <a:cxn ang="0">
                  <a:pos x="215" y="827"/>
                </a:cxn>
                <a:cxn ang="0">
                  <a:pos x="311" y="647"/>
                </a:cxn>
                <a:cxn ang="0">
                  <a:pos x="431" y="474"/>
                </a:cxn>
                <a:cxn ang="0">
                  <a:pos x="556" y="312"/>
                </a:cxn>
                <a:cxn ang="0">
                  <a:pos x="700" y="150"/>
                </a:cxn>
                <a:cxn ang="0">
                  <a:pos x="855" y="0"/>
                </a:cxn>
                <a:cxn ang="0">
                  <a:pos x="837" y="0"/>
                </a:cxn>
                <a:cxn ang="0">
                  <a:pos x="688" y="144"/>
                </a:cxn>
                <a:cxn ang="0">
                  <a:pos x="550" y="300"/>
                </a:cxn>
                <a:cxn ang="0">
                  <a:pos x="425" y="462"/>
                </a:cxn>
                <a:cxn ang="0">
                  <a:pos x="311" y="629"/>
                </a:cxn>
                <a:cxn ang="0">
                  <a:pos x="215" y="803"/>
                </a:cxn>
                <a:cxn ang="0">
                  <a:pos x="132" y="983"/>
                </a:cxn>
                <a:cxn ang="0">
                  <a:pos x="60" y="1169"/>
                </a:cxn>
                <a:cxn ang="0">
                  <a:pos x="0" y="1361"/>
                </a:cxn>
                <a:cxn ang="0">
                  <a:pos x="0" y="1361"/>
                </a:cxn>
              </a:cxnLst>
              <a:rect l="0" t="0" r="r" b="b"/>
              <a:pathLst>
                <a:path w="855" h="1409">
                  <a:moveTo>
                    <a:pt x="0" y="1361"/>
                  </a:moveTo>
                  <a:lnTo>
                    <a:pt x="0" y="1409"/>
                  </a:lnTo>
                  <a:lnTo>
                    <a:pt x="54" y="1211"/>
                  </a:lnTo>
                  <a:lnTo>
                    <a:pt x="126" y="1013"/>
                  </a:lnTo>
                  <a:lnTo>
                    <a:pt x="215" y="827"/>
                  </a:lnTo>
                  <a:lnTo>
                    <a:pt x="311" y="647"/>
                  </a:lnTo>
                  <a:lnTo>
                    <a:pt x="431" y="474"/>
                  </a:lnTo>
                  <a:lnTo>
                    <a:pt x="556" y="312"/>
                  </a:lnTo>
                  <a:lnTo>
                    <a:pt x="700" y="150"/>
                  </a:lnTo>
                  <a:lnTo>
                    <a:pt x="855" y="0"/>
                  </a:lnTo>
                  <a:lnTo>
                    <a:pt x="837" y="0"/>
                  </a:lnTo>
                  <a:lnTo>
                    <a:pt x="688" y="144"/>
                  </a:lnTo>
                  <a:lnTo>
                    <a:pt x="550" y="300"/>
                  </a:lnTo>
                  <a:lnTo>
                    <a:pt x="425" y="462"/>
                  </a:lnTo>
                  <a:lnTo>
                    <a:pt x="311" y="629"/>
                  </a:lnTo>
                  <a:lnTo>
                    <a:pt x="215" y="803"/>
                  </a:lnTo>
                  <a:lnTo>
                    <a:pt x="132" y="983"/>
                  </a:lnTo>
                  <a:lnTo>
                    <a:pt x="60" y="1169"/>
                  </a:lnTo>
                  <a:lnTo>
                    <a:pt x="0" y="1361"/>
                  </a:lnTo>
                  <a:lnTo>
                    <a:pt x="0" y="1361"/>
                  </a:lnTo>
                  <a:close/>
                </a:path>
              </a:pathLst>
            </a:custGeom>
            <a:gradFill rotWithShape="0">
              <a:gsLst>
                <a:gs pos="0">
                  <a:schemeClr val="bg1"/>
                </a:gs>
                <a:gs pos="100000">
                  <a:schemeClr val="bg1">
                    <a:gamma/>
                    <a:shade val="94118"/>
                    <a:invGamma/>
                  </a:schemeClr>
                </a:gs>
              </a:gsLst>
              <a:lin ang="5400000" scaled="1"/>
            </a:gradFill>
            <a:ln w="9525">
              <a:no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1050" name="Freeform 26"/>
            <p:cNvSpPr/>
            <p:nvPr/>
          </p:nvSpPr>
          <p:spPr>
            <a:xfrm>
              <a:off x="6" y="0"/>
              <a:ext cx="588" cy="599"/>
            </a:xfrm>
            <a:custGeom>
              <a:avLst/>
              <a:gdLst/>
              <a:ahLst/>
              <a:cxnLst>
                <a:cxn ang="0">
                  <a:pos x="590" y="0"/>
                </a:cxn>
                <a:cxn ang="0">
                  <a:pos x="572" y="0"/>
                </a:cxn>
                <a:cxn ang="0">
                  <a:pos x="409" y="132"/>
                </a:cxn>
                <a:cxn ang="0">
                  <a:pos x="259" y="270"/>
                </a:cxn>
                <a:cxn ang="0">
                  <a:pos x="120" y="420"/>
                </a:cxn>
                <a:cxn ang="0">
                  <a:pos x="0" y="575"/>
                </a:cxn>
                <a:cxn ang="0">
                  <a:pos x="0" y="599"/>
                </a:cxn>
                <a:cxn ang="0">
                  <a:pos x="120" y="432"/>
                </a:cxn>
                <a:cxn ang="0">
                  <a:pos x="259" y="282"/>
                </a:cxn>
                <a:cxn ang="0">
                  <a:pos x="415" y="138"/>
                </a:cxn>
                <a:cxn ang="0">
                  <a:pos x="590" y="0"/>
                </a:cxn>
                <a:cxn ang="0">
                  <a:pos x="590" y="0"/>
                </a:cxn>
              </a:cxnLst>
              <a:rect l="0" t="0" r="0" b="0"/>
              <a:pathLst>
                <a:path w="586" h="599">
                  <a:moveTo>
                    <a:pt x="586" y="0"/>
                  </a:moveTo>
                  <a:lnTo>
                    <a:pt x="568" y="0"/>
                  </a:lnTo>
                  <a:lnTo>
                    <a:pt x="407" y="132"/>
                  </a:lnTo>
                  <a:lnTo>
                    <a:pt x="257" y="270"/>
                  </a:lnTo>
                  <a:lnTo>
                    <a:pt x="120" y="420"/>
                  </a:lnTo>
                  <a:lnTo>
                    <a:pt x="0" y="575"/>
                  </a:lnTo>
                  <a:lnTo>
                    <a:pt x="0" y="599"/>
                  </a:lnTo>
                  <a:lnTo>
                    <a:pt x="120" y="432"/>
                  </a:lnTo>
                  <a:lnTo>
                    <a:pt x="257" y="282"/>
                  </a:lnTo>
                  <a:lnTo>
                    <a:pt x="413" y="138"/>
                  </a:lnTo>
                  <a:lnTo>
                    <a:pt x="586" y="0"/>
                  </a:lnTo>
                  <a:close/>
                </a:path>
              </a:pathLst>
            </a:custGeom>
            <a:solidFill>
              <a:schemeClr val="bg1"/>
            </a:solidFill>
            <a:ln w="9525">
              <a:noFill/>
            </a:ln>
          </p:spPr>
          <p:txBody>
            <a:bodyPr/>
            <a:lstStyle/>
            <a:p>
              <a:endParaRPr lang="zh-CN" altLang="en-US"/>
            </a:p>
          </p:txBody>
        </p:sp>
        <p:sp>
          <p:nvSpPr>
            <p:cNvPr id="1051" name="Freeform 27"/>
            <p:cNvSpPr/>
            <p:nvPr/>
          </p:nvSpPr>
          <p:spPr>
            <a:xfrm>
              <a:off x="6" y="0"/>
              <a:ext cx="270" cy="252"/>
            </a:xfrm>
            <a:custGeom>
              <a:avLst/>
              <a:gdLst/>
              <a:ahLst/>
              <a:cxnLst>
                <a:cxn ang="0">
                  <a:pos x="271" y="0"/>
                </a:cxn>
                <a:cxn ang="0">
                  <a:pos x="253" y="0"/>
                </a:cxn>
                <a:cxn ang="0">
                  <a:pos x="120" y="114"/>
                </a:cxn>
                <a:cxn ang="0">
                  <a:pos x="60" y="174"/>
                </a:cxn>
                <a:cxn ang="0">
                  <a:pos x="0" y="234"/>
                </a:cxn>
                <a:cxn ang="0">
                  <a:pos x="0" y="252"/>
                </a:cxn>
                <a:cxn ang="0">
                  <a:pos x="126" y="120"/>
                </a:cxn>
                <a:cxn ang="0">
                  <a:pos x="271" y="0"/>
                </a:cxn>
                <a:cxn ang="0">
                  <a:pos x="271" y="0"/>
                </a:cxn>
              </a:cxnLst>
              <a:rect l="0" t="0" r="0" b="0"/>
              <a:pathLst>
                <a:path w="269" h="252">
                  <a:moveTo>
                    <a:pt x="269" y="0"/>
                  </a:moveTo>
                  <a:lnTo>
                    <a:pt x="251" y="0"/>
                  </a:lnTo>
                  <a:lnTo>
                    <a:pt x="120" y="114"/>
                  </a:lnTo>
                  <a:lnTo>
                    <a:pt x="60" y="174"/>
                  </a:lnTo>
                  <a:lnTo>
                    <a:pt x="0" y="234"/>
                  </a:lnTo>
                  <a:lnTo>
                    <a:pt x="0" y="252"/>
                  </a:lnTo>
                  <a:lnTo>
                    <a:pt x="126" y="120"/>
                  </a:lnTo>
                  <a:lnTo>
                    <a:pt x="269" y="0"/>
                  </a:lnTo>
                  <a:close/>
                </a:path>
              </a:pathLst>
            </a:custGeom>
            <a:solidFill>
              <a:schemeClr val="bg1"/>
            </a:solidFill>
            <a:ln w="9525">
              <a:noFill/>
            </a:ln>
          </p:spPr>
          <p:txBody>
            <a:bodyPr/>
            <a:lstStyle/>
            <a:p>
              <a:endParaRPr lang="zh-CN" altLang="en-US"/>
            </a:p>
          </p:txBody>
        </p:sp>
        <p:sp>
          <p:nvSpPr>
            <p:cNvPr id="1052" name="Line 28"/>
            <p:cNvSpPr/>
            <p:nvPr/>
          </p:nvSpPr>
          <p:spPr>
            <a:xfrm>
              <a:off x="1" y="2749"/>
              <a:ext cx="5758" cy="0"/>
            </a:xfrm>
            <a:prstGeom prst="line">
              <a:avLst/>
            </a:prstGeom>
            <a:ln w="15875" cap="flat" cmpd="sng">
              <a:solidFill>
                <a:schemeClr val="bg1"/>
              </a:solidFill>
              <a:prstDash val="solid"/>
              <a:round/>
              <a:headEnd type="none" w="med" len="med"/>
              <a:tailEnd type="none" w="med" len="med"/>
            </a:ln>
          </p:spPr>
        </p:sp>
        <p:sp>
          <p:nvSpPr>
            <p:cNvPr id="1053" name="Line 29"/>
            <p:cNvSpPr/>
            <p:nvPr/>
          </p:nvSpPr>
          <p:spPr>
            <a:xfrm>
              <a:off x="1" y="2356"/>
              <a:ext cx="5758" cy="0"/>
            </a:xfrm>
            <a:prstGeom prst="line">
              <a:avLst/>
            </a:prstGeom>
            <a:ln w="15875" cap="flat" cmpd="sng">
              <a:solidFill>
                <a:schemeClr val="bg1"/>
              </a:solidFill>
              <a:prstDash val="solid"/>
              <a:round/>
              <a:headEnd type="none" w="med" len="med"/>
              <a:tailEnd type="none" w="med" len="med"/>
            </a:ln>
          </p:spPr>
        </p:sp>
        <p:sp>
          <p:nvSpPr>
            <p:cNvPr id="1054" name="Line 30"/>
            <p:cNvSpPr/>
            <p:nvPr/>
          </p:nvSpPr>
          <p:spPr>
            <a:xfrm>
              <a:off x="1" y="3142"/>
              <a:ext cx="5758" cy="0"/>
            </a:xfrm>
            <a:prstGeom prst="line">
              <a:avLst/>
            </a:prstGeom>
            <a:ln w="15875" cap="flat" cmpd="sng">
              <a:solidFill>
                <a:schemeClr val="bg2"/>
              </a:solidFill>
              <a:prstDash val="solid"/>
              <a:round/>
              <a:headEnd type="none" w="med" len="med"/>
              <a:tailEnd type="none" w="med" len="med"/>
            </a:ln>
          </p:spPr>
        </p:sp>
        <p:grpSp>
          <p:nvGrpSpPr>
            <p:cNvPr id="1055" name="Group 31"/>
            <p:cNvGrpSpPr/>
            <p:nvPr/>
          </p:nvGrpSpPr>
          <p:grpSpPr>
            <a:xfrm>
              <a:off x="1" y="392"/>
              <a:ext cx="5758" cy="1571"/>
              <a:chOff x="1" y="392"/>
              <a:chExt cx="5758" cy="1571"/>
            </a:xfrm>
          </p:grpSpPr>
          <p:sp>
            <p:nvSpPr>
              <p:cNvPr id="1056" name="Line 32"/>
              <p:cNvSpPr/>
              <p:nvPr userDrawn="1"/>
            </p:nvSpPr>
            <p:spPr>
              <a:xfrm>
                <a:off x="1" y="784"/>
                <a:ext cx="5758" cy="0"/>
              </a:xfrm>
              <a:prstGeom prst="line">
                <a:avLst/>
              </a:prstGeom>
              <a:ln w="15875" cap="flat" cmpd="sng">
                <a:solidFill>
                  <a:schemeClr val="bg1"/>
                </a:solidFill>
                <a:prstDash val="solid"/>
                <a:round/>
                <a:headEnd type="none" w="med" len="med"/>
                <a:tailEnd type="none" w="med" len="med"/>
              </a:ln>
            </p:spPr>
          </p:sp>
          <p:sp>
            <p:nvSpPr>
              <p:cNvPr id="1057" name="Line 33"/>
              <p:cNvSpPr/>
              <p:nvPr userDrawn="1"/>
            </p:nvSpPr>
            <p:spPr>
              <a:xfrm>
                <a:off x="1" y="1963"/>
                <a:ext cx="5758" cy="0"/>
              </a:xfrm>
              <a:prstGeom prst="line">
                <a:avLst/>
              </a:prstGeom>
              <a:ln w="15875" cap="flat" cmpd="sng">
                <a:solidFill>
                  <a:schemeClr val="bg1"/>
                </a:solidFill>
                <a:prstDash val="solid"/>
                <a:round/>
                <a:headEnd type="none" w="med" len="med"/>
                <a:tailEnd type="none" w="med" len="med"/>
              </a:ln>
            </p:spPr>
          </p:sp>
          <p:sp>
            <p:nvSpPr>
              <p:cNvPr id="1058" name="Line 34"/>
              <p:cNvSpPr/>
              <p:nvPr userDrawn="1"/>
            </p:nvSpPr>
            <p:spPr>
              <a:xfrm>
                <a:off x="1" y="1570"/>
                <a:ext cx="5758" cy="0"/>
              </a:xfrm>
              <a:prstGeom prst="line">
                <a:avLst/>
              </a:prstGeom>
              <a:ln w="15875" cap="flat" cmpd="sng">
                <a:solidFill>
                  <a:schemeClr val="bg1"/>
                </a:solidFill>
                <a:prstDash val="solid"/>
                <a:round/>
                <a:headEnd type="none" w="med" len="med"/>
                <a:tailEnd type="none" w="med" len="med"/>
              </a:ln>
            </p:spPr>
          </p:sp>
          <p:sp>
            <p:nvSpPr>
              <p:cNvPr id="1059" name="Line 35"/>
              <p:cNvSpPr/>
              <p:nvPr userDrawn="1"/>
            </p:nvSpPr>
            <p:spPr>
              <a:xfrm>
                <a:off x="1" y="1177"/>
                <a:ext cx="5758" cy="0"/>
              </a:xfrm>
              <a:prstGeom prst="line">
                <a:avLst/>
              </a:prstGeom>
              <a:ln w="15875" cap="flat" cmpd="sng">
                <a:solidFill>
                  <a:schemeClr val="bg1"/>
                </a:solidFill>
                <a:prstDash val="solid"/>
                <a:round/>
                <a:headEnd type="none" w="med" len="med"/>
                <a:tailEnd type="none" w="med" len="med"/>
              </a:ln>
            </p:spPr>
          </p:sp>
          <p:sp>
            <p:nvSpPr>
              <p:cNvPr id="1060" name="Line 36"/>
              <p:cNvSpPr/>
              <p:nvPr userDrawn="1"/>
            </p:nvSpPr>
            <p:spPr>
              <a:xfrm>
                <a:off x="1" y="392"/>
                <a:ext cx="5758" cy="0"/>
              </a:xfrm>
              <a:prstGeom prst="line">
                <a:avLst/>
              </a:prstGeom>
              <a:ln w="15875" cap="flat" cmpd="sng">
                <a:solidFill>
                  <a:schemeClr val="bg1"/>
                </a:solidFill>
                <a:prstDash val="solid"/>
                <a:round/>
                <a:headEnd type="none" w="med" len="med"/>
                <a:tailEnd type="none" w="med" len="med"/>
              </a:ln>
            </p:spPr>
          </p:sp>
        </p:grpSp>
        <p:sp>
          <p:nvSpPr>
            <p:cNvPr id="1061" name="Line 37"/>
            <p:cNvSpPr/>
            <p:nvPr/>
          </p:nvSpPr>
          <p:spPr>
            <a:xfrm>
              <a:off x="1" y="3928"/>
              <a:ext cx="5758" cy="0"/>
            </a:xfrm>
            <a:prstGeom prst="line">
              <a:avLst/>
            </a:prstGeom>
            <a:ln w="15875" cap="flat" cmpd="sng">
              <a:solidFill>
                <a:schemeClr val="bg2"/>
              </a:solidFill>
              <a:prstDash val="solid"/>
              <a:round/>
              <a:headEnd type="none" w="med" len="med"/>
              <a:tailEnd type="none" w="med" len="med"/>
            </a:ln>
          </p:spPr>
        </p:sp>
        <p:sp>
          <p:nvSpPr>
            <p:cNvPr id="1062" name="Line 38"/>
            <p:cNvSpPr/>
            <p:nvPr/>
          </p:nvSpPr>
          <p:spPr>
            <a:xfrm>
              <a:off x="1" y="3535"/>
              <a:ext cx="5758" cy="0"/>
            </a:xfrm>
            <a:prstGeom prst="line">
              <a:avLst/>
            </a:prstGeom>
            <a:ln w="15875" cap="flat" cmpd="sng">
              <a:solidFill>
                <a:schemeClr val="bg2"/>
              </a:solidFill>
              <a:prstDash val="solid"/>
              <a:round/>
              <a:headEnd type="none" w="med" len="med"/>
              <a:tailEnd type="none" w="med" len="med"/>
            </a:ln>
          </p:spPr>
        </p:sp>
      </p:grpSp>
      <p:sp>
        <p:nvSpPr>
          <p:cNvPr id="21543" name="Rectangle 39"/>
          <p:cNvSpPr>
            <a:spLocks noGrp="1" noChangeArrowheads="1"/>
          </p:cNvSpPr>
          <p:nvPr>
            <p:ph type="title"/>
          </p:nvPr>
        </p:nvSpPr>
        <p:spPr bwMode="auto">
          <a:xfrm>
            <a:off x="457200" y="207963"/>
            <a:ext cx="8229600" cy="855663"/>
          </a:xfrm>
          <a:prstGeom prst="rect">
            <a:avLst/>
          </a:prstGeom>
          <a:noFill/>
          <a:ln w="9525">
            <a:noFill/>
            <a:miter lim="800000"/>
          </a:ln>
          <a:effectLst/>
        </p:spPr>
        <p:txBody>
          <a:bodyPr vert="horz" wrap="square" lIns="91440" tIns="45720" rIns="91440" bIns="45720" numCol="1" anchor="ctr" anchorCtr="1" compatLnSpc="1"/>
          <a:lstStyle/>
          <a:p>
            <a:pPr lvl="0" fontAlgn="base"/>
            <a:r>
              <a:rPr lang="zh-CN" altLang="en-US" strike="noStrike" noProof="1"/>
              <a:t>单击此处编辑母版标题样式</a:t>
            </a:r>
          </a:p>
        </p:txBody>
      </p:sp>
      <p:sp>
        <p:nvSpPr>
          <p:cNvPr id="21544" name="Rectangle 40"/>
          <p:cNvSpPr>
            <a:spLocks noGrp="1" noChangeArrowheads="1"/>
          </p:cNvSpPr>
          <p:nvPr>
            <p:ph type="dt" sz="half" idx="2"/>
          </p:nvPr>
        </p:nvSpPr>
        <p:spPr bwMode="auto">
          <a:xfrm>
            <a:off x="457200" y="4683125"/>
            <a:ext cx="2133600" cy="342900"/>
          </a:xfrm>
          <a:prstGeom prst="rect">
            <a:avLst/>
          </a:prstGeom>
          <a:noFill/>
          <a:ln w="9525">
            <a:noFill/>
            <a:miter lim="800000"/>
          </a:ln>
          <a:effectLst/>
        </p:spPr>
        <p:txBody>
          <a:bodyPr vert="horz" wrap="square" lIns="91440" tIns="45720" rIns="91440" bIns="45720" numCol="1" anchor="t" anchorCtr="0" compatLnSpc="1"/>
          <a:lstStyle>
            <a:lvl1pPr algn="l" eaLnBrk="1" hangingPunct="1">
              <a:defRPr sz="750">
                <a:effectLst>
                  <a:outerShdw blurRad="38100" dist="38100" dir="2700000" algn="tl">
                    <a:srgbClr val="000000"/>
                  </a:outerShdw>
                </a:effectLst>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21545" name="Rectangle 41"/>
          <p:cNvSpPr>
            <a:spLocks noGrp="1" noChangeArrowheads="1"/>
          </p:cNvSpPr>
          <p:nvPr>
            <p:ph type="ftr" sz="quarter" idx="3"/>
          </p:nvPr>
        </p:nvSpPr>
        <p:spPr bwMode="auto">
          <a:xfrm>
            <a:off x="3124200" y="4687888"/>
            <a:ext cx="2895600" cy="342900"/>
          </a:xfrm>
          <a:prstGeom prst="rect">
            <a:avLst/>
          </a:prstGeom>
          <a:noFill/>
          <a:ln w="9525">
            <a:noFill/>
            <a:miter lim="800000"/>
          </a:ln>
          <a:effectLst/>
        </p:spPr>
        <p:txBody>
          <a:bodyPr vert="horz" wrap="square" lIns="91440" tIns="45720" rIns="91440" bIns="45720" numCol="1" anchor="t" anchorCtr="0" compatLnSpc="1"/>
          <a:lstStyle>
            <a:lvl1pPr algn="ctr" eaLnBrk="1" hangingPunct="1">
              <a:defRPr sz="750">
                <a:effectLst>
                  <a:outerShdw blurRad="38100" dist="38100" dir="2700000" algn="tl">
                    <a:srgbClr val="000000"/>
                  </a:outerShdw>
                </a:effectLst>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21546" name="Rectangle 42"/>
          <p:cNvSpPr>
            <a:spLocks noGrp="1" noChangeArrowheads="1"/>
          </p:cNvSpPr>
          <p:nvPr>
            <p:ph type="sldNum" sz="quarter" idx="4"/>
          </p:nvPr>
        </p:nvSpPr>
        <p:spPr bwMode="auto">
          <a:xfrm>
            <a:off x="6553200" y="4683125"/>
            <a:ext cx="2133600" cy="342900"/>
          </a:xfrm>
          <a:prstGeom prst="rect">
            <a:avLst/>
          </a:prstGeom>
          <a:noFill/>
          <a:ln w="9525">
            <a:noFill/>
            <a:miter lim="800000"/>
          </a:ln>
          <a:effectLst/>
        </p:spPr>
        <p:txBody>
          <a:bodyPr vert="horz" wrap="square" lIns="91440" tIns="45720" rIns="91440" bIns="45720" numCol="1" anchor="t" anchorCtr="0" compatLnSpc="1"/>
          <a:lstStyle>
            <a:lvl1pPr algn="r">
              <a:defRPr sz="750"/>
            </a:lvl1pPr>
          </a:lstStyle>
          <a:p>
            <a:pPr lvl="0" eaLnBrk="1" fontAlgn="base" hangingPunct="1"/>
            <a:fld id="{9A0DB2DC-4C9A-4742-B13C-FB6460FD3503}" type="slidenum">
              <a:rPr lang="en-US" altLang="zh-CN" sz="750" strike="noStrike" noProof="1" dirty="0">
                <a:effectLst>
                  <a:outerShdw blurRad="38100" dist="38100" dir="2700000">
                    <a:srgbClr val="C0C0C0"/>
                  </a:outerShdw>
                </a:effectLst>
                <a:latin typeface="Verdana" panose="020B0604030504040204" pitchFamily="34" charset="0"/>
                <a:ea typeface="宋体" panose="02010600030101010101" pitchFamily="2" charset="-122"/>
                <a:cs typeface="+mn-cs"/>
              </a:rPr>
              <a:t>‹#›</a:t>
            </a:fld>
            <a:endParaRPr lang="en-US" altLang="zh-CN" strike="noStrike" noProof="1">
              <a:effectLst>
                <a:outerShdw blurRad="38100" dist="38100" dir="2700000">
                  <a:srgbClr val="C0C0C0"/>
                </a:outerShdw>
              </a:effectLst>
              <a:latin typeface="Verdana" panose="020B0604030504040204" pitchFamily="34" charset="0"/>
            </a:endParaRPr>
          </a:p>
        </p:txBody>
      </p:sp>
      <p:sp>
        <p:nvSpPr>
          <p:cNvPr id="21547" name="Rectangle 43"/>
          <p:cNvSpPr>
            <a:spLocks noGrp="1" noChangeArrowheads="1"/>
          </p:cNvSpPr>
          <p:nvPr>
            <p:ph type="body" idx="1"/>
          </p:nvPr>
        </p:nvSpPr>
        <p:spPr bwMode="auto">
          <a:xfrm>
            <a:off x="457200" y="1200150"/>
            <a:ext cx="8229600" cy="3398838"/>
          </a:xfrm>
          <a:prstGeom prst="rect">
            <a:avLst/>
          </a:prstGeom>
          <a:noFill/>
          <a:ln w="9525">
            <a:noFill/>
            <a:miter lim="800000"/>
          </a:ln>
          <a:effectLst/>
        </p:spPr>
        <p:txBody>
          <a:bodyPr vert="horz" wrap="square" lIns="91440" tIns="45720" rIns="91440" bIns="45720" numCol="1" anchor="t" anchorCtr="0" compatLnSpc="1"/>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33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9pPr>
    </p:titleStyle>
    <p:bodyStyle>
      <a:lvl1pPr marL="257175" indent="-257175" algn="l" rtl="0" eaLnBrk="0" fontAlgn="base" hangingPunct="0">
        <a:spcBef>
          <a:spcPct val="15000"/>
        </a:spcBef>
        <a:spcAft>
          <a:spcPct val="0"/>
        </a:spcAft>
        <a:buClr>
          <a:schemeClr val="hlink"/>
        </a:buClr>
        <a:buSzPct val="60000"/>
        <a:buFont typeface="Wingdings" panose="05000000000000000000" pitchFamily="2" charset="2"/>
        <a:buChar char="n"/>
        <a:defRPr sz="2400">
          <a:solidFill>
            <a:schemeClr val="tx1"/>
          </a:solidFill>
          <a:effectLst>
            <a:outerShdw blurRad="38100" dist="38100" dir="2700000" algn="tl">
              <a:srgbClr val="000000"/>
            </a:outerShdw>
          </a:effectLst>
          <a:latin typeface="+mn-lt"/>
          <a:ea typeface="+mn-ea"/>
          <a:cs typeface="+mn-cs"/>
        </a:defRPr>
      </a:lvl1pPr>
      <a:lvl2pPr marL="557530" indent="-214630" algn="l" rtl="0" eaLnBrk="0" fontAlgn="base" hangingPunct="0">
        <a:spcBef>
          <a:spcPct val="15000"/>
        </a:spcBef>
        <a:spcAft>
          <a:spcPct val="0"/>
        </a:spcAft>
        <a:buClr>
          <a:schemeClr val="tx1"/>
        </a:buClr>
        <a:buChar char="•"/>
        <a:defRPr sz="2100">
          <a:solidFill>
            <a:schemeClr val="tx1"/>
          </a:solidFill>
          <a:effectLst>
            <a:outerShdw blurRad="38100" dist="38100" dir="2700000" algn="tl">
              <a:srgbClr val="000000"/>
            </a:outerShdw>
          </a:effectLst>
          <a:latin typeface="+mn-lt"/>
          <a:ea typeface="+mn-ea"/>
        </a:defRPr>
      </a:lvl2pPr>
      <a:lvl3pPr marL="857250" indent="-171450" algn="l" rtl="0" eaLnBrk="0" fontAlgn="base" hangingPunct="0">
        <a:spcBef>
          <a:spcPct val="15000"/>
        </a:spcBef>
        <a:spcAft>
          <a:spcPct val="0"/>
        </a:spcAft>
        <a:buClr>
          <a:schemeClr val="accent2"/>
        </a:buClr>
        <a:buSzPct val="60000"/>
        <a:buFont typeface="Wingdings" panose="05000000000000000000" pitchFamily="2" charset="2"/>
        <a:buChar char="n"/>
        <a:defRPr sz="1800">
          <a:solidFill>
            <a:schemeClr val="tx1"/>
          </a:solidFill>
          <a:effectLst>
            <a:outerShdw blurRad="38100" dist="38100" dir="2700000" algn="tl">
              <a:srgbClr val="000000"/>
            </a:outerShdw>
          </a:effectLst>
          <a:latin typeface="+mn-lt"/>
          <a:ea typeface="+mn-ea"/>
        </a:defRPr>
      </a:lvl3pPr>
      <a:lvl4pPr marL="1200150" indent="-171450" algn="l" rtl="0" eaLnBrk="0" fontAlgn="base" hangingPunct="0">
        <a:spcBef>
          <a:spcPct val="15000"/>
        </a:spcBef>
        <a:spcAft>
          <a:spcPct val="0"/>
        </a:spcAft>
        <a:buClr>
          <a:schemeClr val="tx2"/>
        </a:buClr>
        <a:buChar char="•"/>
        <a:defRPr sz="1500">
          <a:solidFill>
            <a:schemeClr val="tx1"/>
          </a:solidFill>
          <a:effectLst>
            <a:outerShdw blurRad="38100" dist="38100" dir="2700000" algn="tl">
              <a:srgbClr val="000000"/>
            </a:outerShdw>
          </a:effectLst>
          <a:latin typeface="+mn-lt"/>
          <a:ea typeface="+mn-ea"/>
        </a:defRPr>
      </a:lvl4pPr>
      <a:lvl5pPr marL="1543050" indent="-171450" algn="l" rtl="0" eaLnBrk="0" fontAlgn="base" hangingPunct="0">
        <a:spcBef>
          <a:spcPct val="15000"/>
        </a:spcBef>
        <a:spcAft>
          <a:spcPct val="0"/>
        </a:spcAft>
        <a:buClr>
          <a:schemeClr val="folHlink"/>
        </a:buClr>
        <a:buSzPct val="60000"/>
        <a:buFont typeface="Wingdings" panose="05000000000000000000" pitchFamily="2" charset="2"/>
        <a:buChar char="n"/>
        <a:defRPr sz="1500">
          <a:solidFill>
            <a:schemeClr val="tx1"/>
          </a:solidFill>
          <a:effectLst>
            <a:outerShdw blurRad="38100" dist="38100" dir="2700000" algn="tl">
              <a:srgbClr val="000000"/>
            </a:outerShdw>
          </a:effectLst>
          <a:latin typeface="+mn-lt"/>
          <a:ea typeface="+mn-ea"/>
        </a:defRPr>
      </a:lvl5pPr>
      <a:lvl6pPr marL="1886585" indent="-171450" algn="l" rtl="0" fontAlgn="base">
        <a:spcBef>
          <a:spcPct val="15000"/>
        </a:spcBef>
        <a:spcAft>
          <a:spcPct val="0"/>
        </a:spcAft>
        <a:buClr>
          <a:schemeClr val="folHlink"/>
        </a:buClr>
        <a:buSzPct val="60000"/>
        <a:buFont typeface="Wingdings" panose="05000000000000000000" pitchFamily="2" charset="2"/>
        <a:buChar char="n"/>
        <a:defRPr sz="1500">
          <a:solidFill>
            <a:schemeClr val="tx1"/>
          </a:solidFill>
          <a:effectLst>
            <a:outerShdw blurRad="38100" dist="38100" dir="2700000" algn="tl">
              <a:srgbClr val="000000"/>
            </a:outerShdw>
          </a:effectLst>
          <a:latin typeface="+mn-lt"/>
          <a:ea typeface="+mn-ea"/>
        </a:defRPr>
      </a:lvl6pPr>
      <a:lvl7pPr marL="2229485" indent="-171450" algn="l" rtl="0" fontAlgn="base">
        <a:spcBef>
          <a:spcPct val="15000"/>
        </a:spcBef>
        <a:spcAft>
          <a:spcPct val="0"/>
        </a:spcAft>
        <a:buClr>
          <a:schemeClr val="folHlink"/>
        </a:buClr>
        <a:buSzPct val="60000"/>
        <a:buFont typeface="Wingdings" panose="05000000000000000000" pitchFamily="2" charset="2"/>
        <a:buChar char="n"/>
        <a:defRPr sz="1500">
          <a:solidFill>
            <a:schemeClr val="tx1"/>
          </a:solidFill>
          <a:effectLst>
            <a:outerShdw blurRad="38100" dist="38100" dir="2700000" algn="tl">
              <a:srgbClr val="000000"/>
            </a:outerShdw>
          </a:effectLst>
          <a:latin typeface="+mn-lt"/>
          <a:ea typeface="+mn-ea"/>
        </a:defRPr>
      </a:lvl7pPr>
      <a:lvl8pPr marL="2572385" indent="-171450" algn="l" rtl="0" fontAlgn="base">
        <a:spcBef>
          <a:spcPct val="15000"/>
        </a:spcBef>
        <a:spcAft>
          <a:spcPct val="0"/>
        </a:spcAft>
        <a:buClr>
          <a:schemeClr val="folHlink"/>
        </a:buClr>
        <a:buSzPct val="60000"/>
        <a:buFont typeface="Wingdings" panose="05000000000000000000" pitchFamily="2" charset="2"/>
        <a:buChar char="n"/>
        <a:defRPr sz="1500">
          <a:solidFill>
            <a:schemeClr val="tx1"/>
          </a:solidFill>
          <a:effectLst>
            <a:outerShdw blurRad="38100" dist="38100" dir="2700000" algn="tl">
              <a:srgbClr val="000000"/>
            </a:outerShdw>
          </a:effectLst>
          <a:latin typeface="+mn-lt"/>
          <a:ea typeface="+mn-ea"/>
        </a:defRPr>
      </a:lvl8pPr>
      <a:lvl9pPr marL="2915285" indent="-171450" algn="l" rtl="0" fontAlgn="base">
        <a:spcBef>
          <a:spcPct val="15000"/>
        </a:spcBef>
        <a:spcAft>
          <a:spcPct val="0"/>
        </a:spcAft>
        <a:buClr>
          <a:schemeClr val="folHlink"/>
        </a:buClr>
        <a:buSzPct val="60000"/>
        <a:buFont typeface="Wingdings" panose="05000000000000000000" pitchFamily="2" charset="2"/>
        <a:buChar char="n"/>
        <a:defRPr sz="1500">
          <a:solidFill>
            <a:schemeClr val="tx1"/>
          </a:solidFill>
          <a:effectLst>
            <a:outerShdw blurRad="38100" dist="38100" dir="2700000" algn="tl">
              <a:srgbClr val="000000"/>
            </a:outerShdw>
          </a:effectLst>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Layout" Target="../slideLayouts/slideLayout2.xml"/><Relationship Id="rId5" Type="http://schemas.openxmlformats.org/officeDocument/2006/relationships/tags" Target="../tags/tag6.xml"/><Relationship Id="rId4" Type="http://schemas.openxmlformats.org/officeDocument/2006/relationships/tags" Target="../tags/tag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1.xml"/><Relationship Id="rId7" Type="http://schemas.openxmlformats.org/officeDocument/2006/relationships/tags" Target="../tags/tag15.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noChangeArrowheads="1"/>
          </p:cNvSpPr>
          <p:nvPr>
            <p:ph idx="1"/>
          </p:nvPr>
        </p:nvSpPr>
        <p:spPr>
          <a:xfrm>
            <a:off x="1905000" y="1276350"/>
            <a:ext cx="5497513" cy="1555750"/>
          </a:xfrm>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36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a:t>
            </a:r>
            <a:r>
              <a:rPr kumimoji="0" lang="zh-CN" altLang="en-US" sz="36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第四章    国际收支</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1" name="Rectangle 3"/>
          <p:cNvSpPr>
            <a:spLocks noGrp="1" noChangeArrowheads="1"/>
          </p:cNvSpPr>
          <p:nvPr>
            <p:ph idx="1"/>
          </p:nvPr>
        </p:nvSpPr>
        <p:spPr>
          <a:xfrm>
            <a:off x="1485900" y="400050"/>
            <a:ext cx="6172200" cy="4198938"/>
          </a:xfrm>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0" cap="none" spc="0" normalizeH="0" baseline="0" noProof="0" dirty="0">
                <a:ln>
                  <a:noFill/>
                </a:ln>
                <a:solidFill>
                  <a:schemeClr val="tx1"/>
                </a:solidFill>
                <a:effectLst/>
                <a:uLnTx/>
                <a:uFillTx/>
                <a:latin typeface="宋体" panose="02010600030101010101" pitchFamily="2" charset="-122"/>
                <a:ea typeface="+mn-ea"/>
                <a:cs typeface="+mn-cs"/>
              </a:rPr>
              <a:t>     </a:t>
            </a:r>
            <a:endParaRPr kumimoji="0" lang="zh-CN" altLang="en-US" sz="2400" b="1" i="0" u="none" strike="noStrike" kern="0" cap="none" spc="0" normalizeH="0" baseline="0" noProof="0" dirty="0">
              <a:ln>
                <a:noFill/>
              </a:ln>
              <a:solidFill>
                <a:schemeClr val="tx1"/>
              </a:solidFill>
              <a:effectLst/>
              <a:uLnTx/>
              <a:uFillTx/>
              <a:latin typeface="宋体" panose="02010600030101010101" pitchFamily="2" charset="-122"/>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1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lt"/>
                <a:ea typeface="+mn-ea"/>
                <a:cs typeface="+mn-cs"/>
              </a:rPr>
              <a:t> </a:t>
            </a:r>
            <a:endParaRPr kumimoji="0" lang="zh-CN" altLang="en-US" sz="2400" b="0" i="0" u="none" strike="noStrike" kern="0" cap="none" spc="0" normalizeH="0" baseline="0" noProof="0" dirty="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en-US" altLang="zh-CN" sz="2400" b="0" i="0" u="none" strike="noStrike" kern="0" cap="none" spc="0" normalizeH="0" baseline="0" noProof="0" dirty="0">
              <a:ln>
                <a:noFill/>
              </a:ln>
              <a:solidFill>
                <a:schemeClr val="tx1"/>
              </a:solidFill>
              <a:effectLst>
                <a:outerShdw blurRad="38100" dist="38100" dir="2700000" algn="tl">
                  <a:srgbClr val="000000"/>
                </a:outerShdw>
              </a:effectLst>
              <a:uLnTx/>
              <a:uFillTx/>
              <a:latin typeface="+mn-lt"/>
              <a:ea typeface="+mn-ea"/>
              <a:cs typeface="+mn-cs"/>
            </a:endParaRPr>
          </a:p>
        </p:txBody>
      </p:sp>
      <p:grpSp>
        <p:nvGrpSpPr>
          <p:cNvPr id="17409" name="组合 3"/>
          <p:cNvGrpSpPr/>
          <p:nvPr/>
        </p:nvGrpSpPr>
        <p:grpSpPr>
          <a:xfrm>
            <a:off x="1963738" y="230188"/>
            <a:ext cx="8310562" cy="3552825"/>
            <a:chOff x="1035" y="-286"/>
            <a:chExt cx="13083" cy="5594"/>
          </a:xfrm>
        </p:grpSpPr>
        <p:cxnSp>
          <p:nvCxnSpPr>
            <p:cNvPr id="14" name="直接连接符 13"/>
            <p:cNvCxnSpPr/>
            <p:nvPr>
              <p:custDataLst>
                <p:tags r:id="rId1"/>
              </p:custDataLst>
            </p:nvPr>
          </p:nvCxnSpPr>
          <p:spPr>
            <a:xfrm>
              <a:off x="1070" y="-140"/>
              <a:ext cx="13048" cy="0"/>
            </a:xfrm>
            <a:prstGeom prst="line">
              <a:avLst/>
            </a:prstGeom>
            <a:ln w="15875">
              <a:solidFill>
                <a:srgbClr val="4F81BD"/>
              </a:solidFill>
              <a:prstDash val="sysDot"/>
            </a:ln>
          </p:spPr>
          <p:style>
            <a:lnRef idx="1">
              <a:schemeClr val="accent1"/>
            </a:lnRef>
            <a:fillRef idx="0">
              <a:schemeClr val="accent1"/>
            </a:fillRef>
            <a:effectRef idx="0">
              <a:schemeClr val="accent1"/>
            </a:effectRef>
            <a:fontRef idx="minor">
              <a:schemeClr val="tx1"/>
            </a:fontRef>
          </p:style>
        </p:cxnSp>
        <p:sp>
          <p:nvSpPr>
            <p:cNvPr id="19460" name="矩形 14"/>
            <p:cNvSpPr/>
            <p:nvPr>
              <p:custDataLst>
                <p:tags r:id="rId2"/>
              </p:custDataLst>
            </p:nvPr>
          </p:nvSpPr>
          <p:spPr>
            <a:xfrm>
              <a:off x="1070" y="-286"/>
              <a:ext cx="2528" cy="1161"/>
            </a:xfrm>
            <a:prstGeom prst="rect">
              <a:avLst/>
            </a:prstGeom>
            <a:noFill/>
            <a:ln w="9525">
              <a:noFill/>
            </a:ln>
          </p:spPr>
          <p:txBody>
            <a:bodyPr wrap="square" anchor="t" anchorCtr="0">
              <a:spAutoFit/>
            </a:bodyPr>
            <a:lstStyle/>
            <a:p>
              <a:pPr marL="0" lvl="1" indent="457200" defTabSz="457200" eaLnBrk="0" hangingPunct="0">
                <a:lnSpc>
                  <a:spcPct val="150000"/>
                </a:lnSpc>
              </a:pPr>
              <a:endParaRPr lang="zh-CN" altLang="en-US" sz="2800" b="1" dirty="0">
                <a:solidFill>
                  <a:srgbClr val="2E6CB5"/>
                </a:solidFill>
                <a:latin typeface="微软雅黑" panose="020B0503020204020204" charset="-122"/>
                <a:ea typeface="微软雅黑" panose="020B0503020204020204" charset="-122"/>
              </a:endParaRPr>
            </a:p>
          </p:txBody>
        </p:sp>
        <p:sp>
          <p:nvSpPr>
            <p:cNvPr id="26" name="圆角矩形 25"/>
            <p:cNvSpPr/>
            <p:nvPr>
              <p:custDataLst>
                <p:tags r:id="rId3"/>
              </p:custDataLst>
            </p:nvPr>
          </p:nvSpPr>
          <p:spPr>
            <a:xfrm>
              <a:off x="1070" y="1152"/>
              <a:ext cx="3107" cy="1049"/>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0" fontAlgn="auto" latinLnBrk="0" hangingPunct="0">
                <a:lnSpc>
                  <a:spcPct val="100000"/>
                </a:lnSpc>
                <a:spcBef>
                  <a:spcPct val="0"/>
                </a:spcBef>
                <a:spcAft>
                  <a:spcPct val="0"/>
                </a:spcAft>
                <a:buClrTx/>
                <a:buSzTx/>
                <a:buFontTx/>
                <a:buNone/>
              </a:pPr>
              <a:r>
                <a:rPr kumimoji="0" lang="zh-CN" altLang="en-US" sz="1800" b="1" i="0" u="none" strike="noStrike" kern="1200" cap="none" spc="0" normalizeH="0" baseline="0" noProof="1">
                  <a:solidFill>
                    <a:srgbClr val="FFC000"/>
                  </a:solidFill>
                  <a:latin typeface="微软雅黑" panose="020B0503020204020204" charset="-122"/>
                  <a:ea typeface="微软雅黑" panose="020B0503020204020204" charset="-122"/>
                  <a:cs typeface="微软雅黑" panose="020B0503020204020204" charset="-122"/>
                </a:rPr>
                <a:t>逃避管制</a:t>
              </a:r>
            </a:p>
          </p:txBody>
        </p:sp>
        <p:sp>
          <p:nvSpPr>
            <p:cNvPr id="2" name="圆角矩形 1"/>
            <p:cNvSpPr/>
            <p:nvPr>
              <p:custDataLst>
                <p:tags r:id="rId4"/>
              </p:custDataLst>
            </p:nvPr>
          </p:nvSpPr>
          <p:spPr>
            <a:xfrm>
              <a:off x="1090" y="2733"/>
              <a:ext cx="3107" cy="1034"/>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0" fontAlgn="auto" latinLnBrk="0" hangingPunct="0">
                <a:lnSpc>
                  <a:spcPct val="100000"/>
                </a:lnSpc>
                <a:spcBef>
                  <a:spcPct val="0"/>
                </a:spcBef>
                <a:spcAft>
                  <a:spcPct val="0"/>
                </a:spcAft>
                <a:buClrTx/>
                <a:buSzTx/>
                <a:buFontTx/>
                <a:buNone/>
              </a:pPr>
              <a:r>
                <a:rPr kumimoji="0" lang="zh-CN" altLang="en-US" sz="1800" b="1" i="0" u="none" strike="noStrike" kern="1200" cap="none" spc="0" normalizeH="0" baseline="0" noProof="1">
                  <a:solidFill>
                    <a:srgbClr val="FFC000"/>
                  </a:solidFill>
                  <a:latin typeface="微软雅黑" panose="020B0503020204020204" charset="-122"/>
                  <a:ea typeface="微软雅黑" panose="020B0503020204020204" charset="-122"/>
                  <a:cs typeface="微软雅黑" panose="020B0503020204020204" charset="-122"/>
                </a:rPr>
                <a:t>统计口径差异</a:t>
              </a:r>
            </a:p>
          </p:txBody>
        </p:sp>
        <p:sp>
          <p:nvSpPr>
            <p:cNvPr id="3" name="圆角矩形 2"/>
            <p:cNvSpPr/>
            <p:nvPr>
              <p:custDataLst>
                <p:tags r:id="rId5"/>
              </p:custDataLst>
            </p:nvPr>
          </p:nvSpPr>
          <p:spPr>
            <a:xfrm>
              <a:off x="1035" y="4301"/>
              <a:ext cx="3107" cy="1007"/>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0" fontAlgn="auto" latinLnBrk="0" hangingPunct="0">
                <a:lnSpc>
                  <a:spcPct val="100000"/>
                </a:lnSpc>
                <a:spcBef>
                  <a:spcPct val="0"/>
                </a:spcBef>
                <a:spcAft>
                  <a:spcPct val="0"/>
                </a:spcAft>
                <a:buClrTx/>
                <a:buSzTx/>
                <a:buFontTx/>
                <a:buNone/>
              </a:pPr>
              <a:r>
                <a:rPr kumimoji="0" lang="zh-CN" altLang="en-US" sz="1800" b="1" i="0" u="none" strike="noStrike" kern="1200" cap="none" spc="0" normalizeH="0" baseline="0" noProof="1">
                  <a:solidFill>
                    <a:srgbClr val="FFC000"/>
                  </a:solidFill>
                  <a:latin typeface="微软雅黑" panose="020B0503020204020204" charset="-122"/>
                  <a:ea typeface="微软雅黑" panose="020B0503020204020204" charset="-122"/>
                  <a:cs typeface="微软雅黑" panose="020B0503020204020204" charset="-122"/>
                </a:rPr>
                <a:t>记录时间差</a:t>
              </a:r>
            </a:p>
          </p:txBody>
        </p:sp>
      </p:grpSp>
      <p:sp>
        <p:nvSpPr>
          <p:cNvPr id="4" name="Rectangle 27"/>
          <p:cNvSpPr/>
          <p:nvPr/>
        </p:nvSpPr>
        <p:spPr bwMode="gray">
          <a:xfrm>
            <a:off x="1428750" y="363538"/>
            <a:ext cx="4932363" cy="454025"/>
          </a:xfrm>
          <a:prstGeom prst="rect">
            <a:avLst/>
          </a:prstGeom>
          <a:gradFill>
            <a:gsLst>
              <a:gs pos="50000">
                <a:srgbClr val="F8E786"/>
              </a:gs>
              <a:gs pos="0">
                <a:srgbClr val="FAEFAE"/>
              </a:gs>
              <a:gs pos="100000">
                <a:srgbClr val="F5DE5D"/>
              </a:gs>
            </a:gsLst>
            <a:lin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lnSpcReduction="10000"/>
          </a:bodyPr>
          <a:lstStyle/>
          <a:p>
            <a:pPr marL="0" marR="0" indent="0" algn="ctr" defTabSz="914400" rtl="0" eaLnBrk="0" fontAlgn="base" latinLnBrk="0" hangingPunct="0">
              <a:lnSpc>
                <a:spcPct val="100000"/>
              </a:lnSpc>
              <a:spcBef>
                <a:spcPct val="0"/>
              </a:spcBef>
              <a:spcAft>
                <a:spcPct val="0"/>
              </a:spcAft>
              <a:buClrTx/>
              <a:buSzTx/>
              <a:buFontTx/>
              <a:buNone/>
            </a:pPr>
            <a:r>
              <a:rPr kumimoji="0" lang="en-US" altLang="zh-CN" sz="2400" b="1" i="0" u="none" strike="noStrike" kern="0" cap="none" spc="0" normalizeH="0" baseline="0" noProof="0" dirty="0">
                <a:ln>
                  <a:noFill/>
                </a:ln>
                <a:solidFill>
                  <a:srgbClr val="FF0000"/>
                </a:solidFill>
                <a:effectLst/>
                <a:uLnTx/>
                <a:uFillTx/>
                <a:latin typeface="宋体" panose="02010600030101010101" pitchFamily="2" charset="-122"/>
                <a:ea typeface="+mn-ea"/>
                <a:cs typeface="+mn-cs"/>
                <a:sym typeface="+mn-ea"/>
              </a:rPr>
              <a:t>3.</a:t>
            </a:r>
            <a:r>
              <a:rPr kumimoji="0" lang="zh-CN" altLang="en-US" sz="2400" b="1" i="0" u="none" strike="noStrike" kern="0" cap="none" spc="0" normalizeH="0" baseline="0" noProof="0" dirty="0">
                <a:ln>
                  <a:noFill/>
                </a:ln>
                <a:solidFill>
                  <a:srgbClr val="FF0000"/>
                </a:solidFill>
                <a:effectLst/>
                <a:uLnTx/>
                <a:uFillTx/>
                <a:latin typeface="宋体" panose="02010600030101010101" pitchFamily="2" charset="-122"/>
                <a:ea typeface="+mn-ea"/>
                <a:cs typeface="+mn-cs"/>
                <a:sym typeface="+mn-ea"/>
              </a:rPr>
              <a:t>净误差与遗漏</a:t>
            </a:r>
            <a:r>
              <a:rPr kumimoji="0" lang="en-US" altLang="zh-CN" sz="1800" b="1" i="0" u="none" strike="noStrike" kern="0" cap="none" spc="0" normalizeH="0" baseline="0" noProof="0" dirty="0">
                <a:ln>
                  <a:noFill/>
                </a:ln>
                <a:solidFill>
                  <a:schemeClr val="tx1"/>
                </a:solidFill>
                <a:effectLst/>
                <a:uLnTx/>
                <a:uFillTx/>
                <a:latin typeface="宋体" panose="02010600030101010101" pitchFamily="2" charset="-122"/>
                <a:ea typeface="+mn-ea"/>
                <a:cs typeface="+mn-cs"/>
                <a:sym typeface="+mn-ea"/>
              </a:rPr>
              <a:t>(Errors and Omission)</a:t>
            </a:r>
            <a:endParaRPr kumimoji="0" lang="en-US" altLang="zh-CN" sz="1800" b="1" i="0" u="none" strike="noStrike" kern="0" cap="none" spc="0" normalizeH="0" baseline="0" noProof="0" dirty="0">
              <a:ln>
                <a:noFill/>
              </a:ln>
              <a:solidFill>
                <a:srgbClr val="FF0000"/>
              </a:solidFill>
              <a:effectLst/>
              <a:uLnTx/>
              <a:uFillTx/>
              <a:latin typeface="宋体" panose="02010600030101010101" pitchFamily="2" charset="-122"/>
              <a:ea typeface="+mn-ea"/>
              <a:cs typeface="+mn-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7409"/>
                                        </p:tgtEl>
                                        <p:attrNameLst>
                                          <p:attrName>style.visibility</p:attrName>
                                        </p:attrNameLst>
                                      </p:cBhvr>
                                      <p:to>
                                        <p:strVal val="visible"/>
                                      </p:to>
                                    </p:set>
                                    <p:animEffect transition="in" filter="checkerboard(across)">
                                      <p:cBhvr>
                                        <p:cTn id="12" dur="500"/>
                                        <p:tgtEl>
                                          <p:spTgt spid="174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6" name="Rectangle 4"/>
          <p:cNvSpPr>
            <a:spLocks noChangeArrowheads="1"/>
          </p:cNvSpPr>
          <p:nvPr/>
        </p:nvSpPr>
        <p:spPr bwMode="auto">
          <a:xfrm>
            <a:off x="850900" y="742950"/>
            <a:ext cx="7859713" cy="4229100"/>
          </a:xfrm>
          <a:prstGeom prst="rect">
            <a:avLst/>
          </a:prstGeom>
          <a:noFill/>
          <a:ln w="9525">
            <a:noFill/>
            <a:miter lim="800000"/>
          </a:ln>
          <a:effectLst/>
        </p:spPr>
        <p:txBody>
          <a:bodyPr/>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    是</a:t>
            </a:r>
            <a:r>
              <a:rPr kumimoji="0" lang="zh-CN" altLang="en-US" sz="2400" b="1" i="0" u="none" strike="noStrike" kern="1200" cap="none" spc="0" normalizeH="0" baseline="0" noProof="0">
                <a:ln>
                  <a:noFill/>
                </a:ln>
                <a:solidFill>
                  <a:srgbClr val="FF9900"/>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有形商品进、出口</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的差额。贸易差额是衡量一国实际</a:t>
            </a:r>
            <a:r>
              <a:rPr kumimoji="0" lang="zh-CN" altLang="en-US" sz="2400" b="1" i="0" u="none" strike="noStrike" kern="1200" cap="none" spc="0" normalizeH="0" baseline="0" noProof="0">
                <a:ln>
                  <a:noFill/>
                </a:ln>
                <a:solidFill>
                  <a:srgbClr val="FF9900"/>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资源转让、实际经济发展水平</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的重要依据。</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1200" cap="none" spc="0" normalizeH="0" baseline="0" noProof="0">
                <a:ln>
                  <a:noFill/>
                </a:ln>
                <a:solidFill>
                  <a:srgbClr val="0000FF"/>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  </a:t>
            </a:r>
            <a:r>
              <a:rPr kumimoji="0" lang="zh-CN" altLang="en-US" sz="2400" b="1" i="0" u="none" strike="noStrike" kern="1200" cap="none" spc="0" normalizeH="0" baseline="0" noProof="0">
                <a:ln>
                  <a:noFill/>
                </a:ln>
                <a:solidFill>
                  <a:srgbClr val="FF9900"/>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商品出口</a:t>
            </a:r>
            <a:r>
              <a:rPr kumimoji="0" lang="en-US" altLang="zh-CN" sz="2400" b="1" i="0" u="none" strike="noStrike" kern="1200" cap="none" spc="0" normalizeH="0" baseline="0" noProof="0">
                <a:ln>
                  <a:noFill/>
                </a:ln>
                <a:solidFill>
                  <a:srgbClr val="FF9900"/>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a:t>
            </a:r>
            <a:r>
              <a:rPr kumimoji="0" lang="zh-CN" altLang="en-US" sz="2400" b="1" i="0" u="none" strike="noStrike" kern="1200" cap="none" spc="0" normalizeH="0" baseline="0" noProof="0">
                <a:ln>
                  <a:noFill/>
                </a:ln>
                <a:solidFill>
                  <a:srgbClr val="FF9900"/>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商品进口</a:t>
            </a:r>
            <a:r>
              <a:rPr kumimoji="0" lang="en-US" altLang="zh-CN" sz="2400" b="1" i="0" u="none" strike="noStrike" kern="1200" cap="none" spc="0" normalizeH="0" baseline="0" noProof="0">
                <a:ln>
                  <a:noFill/>
                </a:ln>
                <a:solidFill>
                  <a:srgbClr val="FF9900"/>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a:t>
            </a:r>
            <a:r>
              <a:rPr kumimoji="0" lang="zh-CN" altLang="en-US" sz="2400" b="1" i="0" u="none" strike="noStrike" kern="1200" cap="none" spc="0" normalizeH="0" baseline="0" noProof="0">
                <a:ln>
                  <a:noFill/>
                </a:ln>
                <a:solidFill>
                  <a:srgbClr val="FF9900"/>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贸易差额</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 若 贷方 </a:t>
            </a:r>
            <a:r>
              <a:rPr kumimoji="0" lang="en-US" altLang="zh-CN" sz="2400" b="1"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&gt; </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借方，则差额</a:t>
            </a:r>
            <a:r>
              <a:rPr kumimoji="0" lang="en-US" altLang="zh-CN" sz="2400" b="1"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&gt;0,</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表明商品出口多，进口少        贸易</a:t>
            </a:r>
            <a:r>
              <a:rPr kumimoji="0" lang="zh-CN" altLang="en-US" sz="2400" b="1" i="0" u="none" strike="noStrike" kern="1200" cap="none" spc="0" normalizeH="0" baseline="0" noProof="0">
                <a:ln>
                  <a:noFill/>
                </a:ln>
                <a:solidFill>
                  <a:srgbClr val="FF9900"/>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顺差</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若 贷方 </a:t>
            </a:r>
            <a:r>
              <a:rPr kumimoji="0" lang="en-US" altLang="zh-CN" sz="2400" b="1"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&lt; </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借方，则差额</a:t>
            </a:r>
            <a:r>
              <a:rPr kumimoji="0" lang="en-US" altLang="zh-CN" sz="2400" b="1"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&lt;0,</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表明商品进口多，出口少        贸易</a:t>
            </a:r>
            <a:r>
              <a:rPr kumimoji="0" lang="zh-CN" altLang="en-US" sz="2400" b="1" i="0" u="none" strike="noStrike" kern="1200" cap="none" spc="0" normalizeH="0" baseline="0" noProof="0">
                <a:ln>
                  <a:noFill/>
                </a:ln>
                <a:solidFill>
                  <a:srgbClr val="FF9900"/>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逆差</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a:t>
            </a:r>
          </a:p>
        </p:txBody>
      </p:sp>
      <p:sp>
        <p:nvSpPr>
          <p:cNvPr id="33" name="Rectangle 27"/>
          <p:cNvSpPr/>
          <p:nvPr/>
        </p:nvSpPr>
        <p:spPr bwMode="gray">
          <a:xfrm>
            <a:off x="2457450" y="114300"/>
            <a:ext cx="4465638" cy="473075"/>
          </a:xfrm>
          <a:prstGeom prst="rect">
            <a:avLst/>
          </a:prstGeom>
          <a:gradFill>
            <a:gsLst>
              <a:gs pos="50000">
                <a:srgbClr val="F8E786"/>
              </a:gs>
              <a:gs pos="0">
                <a:srgbClr val="FAEFAE"/>
              </a:gs>
              <a:gs pos="100000">
                <a:srgbClr val="F5DE5D"/>
              </a:gs>
            </a:gsLst>
            <a:lin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marL="0" marR="0" indent="0" algn="ctr" defTabSz="914400" rtl="0" eaLnBrk="0" fontAlgn="base" latinLnBrk="0" hangingPunct="0">
              <a:lnSpc>
                <a:spcPct val="100000"/>
              </a:lnSpc>
              <a:spcBef>
                <a:spcPct val="0"/>
              </a:spcBef>
              <a:spcAft>
                <a:spcPct val="0"/>
              </a:spcAft>
              <a:buClrTx/>
              <a:buSzTx/>
              <a:buFontTx/>
              <a:buNone/>
            </a:pPr>
            <a:r>
              <a:rPr kumimoji="0" lang="zh-CN" altLang="en-US" sz="2400" b="1" i="0" u="none" strike="noStrike" kern="0" cap="none" spc="0" normalizeH="0" baseline="0" noProof="0" dirty="0">
                <a:ln>
                  <a:noFill/>
                </a:ln>
                <a:solidFill>
                  <a:srgbClr val="FF0000"/>
                </a:solidFill>
                <a:effectLst>
                  <a:outerShdw blurRad="38100" dist="38100" dir="2700000" algn="tl">
                    <a:srgbClr val="000000"/>
                  </a:outerShdw>
                </a:effectLst>
                <a:uLnTx/>
                <a:uFillTx/>
                <a:latin typeface="宋体" panose="02010600030101010101" pitchFamily="2" charset="-122"/>
                <a:ea typeface="+mn-ea"/>
                <a:cs typeface="+mn-cs"/>
                <a:sym typeface="+mn-ea"/>
              </a:rPr>
              <a:t>第三节</a:t>
            </a:r>
            <a:r>
              <a:rPr kumimoji="0" lang="en-US" altLang="zh-CN" sz="2400" b="1" i="0" u="none" strike="noStrike" kern="0" cap="none" spc="0" normalizeH="0" baseline="0" noProof="0" dirty="0">
                <a:ln>
                  <a:noFill/>
                </a:ln>
                <a:solidFill>
                  <a:srgbClr val="FF0000"/>
                </a:solidFill>
                <a:effectLst>
                  <a:outerShdw blurRad="38100" dist="38100" dir="2700000" algn="tl">
                    <a:srgbClr val="000000"/>
                  </a:outerShdw>
                </a:effectLst>
                <a:uLnTx/>
                <a:uFillTx/>
                <a:latin typeface="宋体" panose="02010600030101010101" pitchFamily="2" charset="-122"/>
                <a:ea typeface="+mn-ea"/>
                <a:cs typeface="+mn-cs"/>
                <a:sym typeface="+mn-ea"/>
              </a:rPr>
              <a:t> </a:t>
            </a:r>
            <a:r>
              <a:rPr kumimoji="0" lang="zh-CN" altLang="en-US" sz="2400" b="1" i="0" u="none" strike="noStrike" kern="0" cap="none" spc="0" normalizeH="0" baseline="0" noProof="0" dirty="0">
                <a:ln>
                  <a:noFill/>
                </a:ln>
                <a:solidFill>
                  <a:srgbClr val="FF0000"/>
                </a:solidFill>
                <a:effectLst>
                  <a:outerShdw blurRad="38100" dist="38100" dir="2700000" algn="tl">
                    <a:srgbClr val="000000"/>
                  </a:outerShdw>
                </a:effectLst>
                <a:uLnTx/>
                <a:uFillTx/>
                <a:latin typeface="宋体" panose="02010600030101010101" pitchFamily="2" charset="-122"/>
                <a:ea typeface="+mn-ea"/>
                <a:cs typeface="+mn-cs"/>
                <a:sym typeface="+mn-ea"/>
              </a:rPr>
              <a:t>国际收支平衡表的分析</a:t>
            </a:r>
            <a:endParaRPr kumimoji="0" lang="zh-CN" altLang="en-US" sz="2400" b="1" i="0" u="none" strike="noStrike" kern="0" cap="none" spc="0" normalizeH="0" baseline="0" noProof="0" dirty="0">
              <a:ln>
                <a:noFill/>
              </a:ln>
              <a:solidFill>
                <a:srgbClr val="FF0000"/>
              </a:solidFill>
              <a:effectLst>
                <a:outerShdw blurRad="38100" dist="38100" dir="2700000" algn="tl">
                  <a:srgbClr val="000000"/>
                </a:outerShdw>
              </a:effectLst>
              <a:uLnTx/>
              <a:uFillTx/>
              <a:latin typeface="宋体" panose="02010600030101010101" pitchFamily="2" charset="-122"/>
              <a:ea typeface="+mn-ea"/>
              <a:cs typeface="+mn-ea"/>
              <a:sym typeface="+mn-ea"/>
            </a:endParaRPr>
          </a:p>
        </p:txBody>
      </p:sp>
      <p:sp>
        <p:nvSpPr>
          <p:cNvPr id="2" name="圆角矩形 1"/>
          <p:cNvSpPr/>
          <p:nvPr/>
        </p:nvSpPr>
        <p:spPr>
          <a:xfrm>
            <a:off x="1542415" y="1240155"/>
            <a:ext cx="1973580" cy="469900"/>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0" fontAlgn="auto" latinLnBrk="0" hangingPunct="0">
              <a:lnSpc>
                <a:spcPct val="100000"/>
              </a:lnSpc>
              <a:spcBef>
                <a:spcPct val="0"/>
              </a:spcBef>
              <a:spcAft>
                <a:spcPct val="0"/>
              </a:spcAft>
              <a:buClrTx/>
              <a:buSzTx/>
              <a:buFontTx/>
              <a:buNone/>
            </a:pPr>
            <a:r>
              <a:rPr kumimoji="0" lang="en-US" altLang="zh-CN" sz="2100" b="1" i="0" u="none" strike="noStrike" kern="1200" cap="none" spc="0" normalizeH="0" baseline="0" noProof="1">
                <a:solidFill>
                  <a:srgbClr val="FFC000"/>
                </a:solidFill>
                <a:latin typeface="微软雅黑" panose="020B0503020204020204" charset="-122"/>
                <a:ea typeface="微软雅黑" panose="020B0503020204020204" charset="-122"/>
                <a:cs typeface="微软雅黑" panose="020B0503020204020204" charset="-122"/>
              </a:rPr>
              <a:t>1.</a:t>
            </a:r>
            <a:r>
              <a:rPr kumimoji="0" lang="zh-CN" altLang="en-US" sz="2100" b="1" i="0" u="none" strike="noStrike" kern="1200" cap="none" spc="0" normalizeH="0" baseline="0" noProof="1">
                <a:solidFill>
                  <a:srgbClr val="FFC000"/>
                </a:solidFill>
                <a:latin typeface="微软雅黑" panose="020B0503020204020204" charset="-122"/>
                <a:ea typeface="微软雅黑" panose="020B0503020204020204" charset="-122"/>
                <a:cs typeface="微软雅黑" panose="020B0503020204020204" charset="-122"/>
              </a:rPr>
              <a:t>贸易差额</a:t>
            </a:r>
          </a:p>
        </p:txBody>
      </p:sp>
      <p:sp>
        <p:nvSpPr>
          <p:cNvPr id="3" name="Rectangle 27"/>
          <p:cNvSpPr/>
          <p:nvPr/>
        </p:nvSpPr>
        <p:spPr bwMode="gray">
          <a:xfrm>
            <a:off x="1543050" y="685800"/>
            <a:ext cx="3284538" cy="455613"/>
          </a:xfrm>
          <a:prstGeom prst="rect">
            <a:avLst/>
          </a:prstGeom>
          <a:gradFill>
            <a:gsLst>
              <a:gs pos="50000">
                <a:srgbClr val="F8E786"/>
              </a:gs>
              <a:gs pos="0">
                <a:srgbClr val="FAEFAE"/>
              </a:gs>
              <a:gs pos="100000">
                <a:srgbClr val="F5DE5D"/>
              </a:gs>
            </a:gsLst>
            <a:lin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lnSpcReduction="10000"/>
          </a:bodyPr>
          <a:lstStyle/>
          <a:p>
            <a:pPr marL="0" marR="0" indent="0" algn="ctr" defTabSz="914400" rtl="0" eaLnBrk="0" fontAlgn="base" latinLnBrk="0" hangingPunct="0">
              <a:lnSpc>
                <a:spcPct val="100000"/>
              </a:lnSpc>
              <a:spcBef>
                <a:spcPct val="0"/>
              </a:spcBef>
              <a:spcAft>
                <a:spcPct val="0"/>
              </a:spcAft>
              <a:buClrTx/>
              <a:buSzTx/>
              <a:buFontTx/>
              <a:buNone/>
            </a:pPr>
            <a:r>
              <a:rPr kumimoji="0" lang="zh-CN" altLang="en-US" sz="2400" b="1" i="0" u="none" strike="noStrike" kern="0" cap="none" spc="0" normalizeH="0" baseline="0" noProof="0" dirty="0">
                <a:ln>
                  <a:noFill/>
                </a:ln>
                <a:solidFill>
                  <a:srgbClr val="FF6600"/>
                </a:solidFill>
                <a:effectLst>
                  <a:outerShdw blurRad="38100" dist="38100" dir="2700000" algn="tl">
                    <a:srgbClr val="000000"/>
                  </a:outerShdw>
                </a:effectLst>
                <a:uLnTx/>
                <a:uFillTx/>
                <a:latin typeface="宋体" panose="02010600030101010101" pitchFamily="2" charset="-122"/>
                <a:ea typeface="+mn-ea"/>
                <a:cs typeface="+mn-cs"/>
                <a:sym typeface="+mn-ea"/>
              </a:rPr>
              <a:t>一、几种国际收支差额</a:t>
            </a:r>
            <a:endParaRPr kumimoji="0" lang="zh-CN" altLang="en-US" sz="2400" b="1" i="0" u="none" strike="noStrike" kern="1200" cap="none" spc="0" normalizeH="0" baseline="0" noProof="1">
              <a:solidFill>
                <a:schemeClr val="bg1"/>
              </a:solidFill>
              <a:latin typeface="微软雅黑" panose="020B0503020204020204" charset="-122"/>
              <a:ea typeface="微软雅黑" panose="020B0503020204020204" charset="-122"/>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checkerboard(across)">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4" presetClass="entr" presetSubtype="16" fill="hold" nodeType="clickEffect">
                                  <p:stCondLst>
                                    <p:cond delay="0"/>
                                  </p:stCondLst>
                                  <p:childTnLst>
                                    <p:set>
                                      <p:cBhvr>
                                        <p:cTn id="20" dur="1" fill="hold">
                                          <p:stCondLst>
                                            <p:cond delay="0"/>
                                          </p:stCondLst>
                                        </p:cTn>
                                        <p:tgtEl>
                                          <p:spTgt spid="125956">
                                            <p:txEl>
                                              <p:pRg st="2" end="2"/>
                                            </p:txEl>
                                          </p:spTgt>
                                        </p:tgtEl>
                                        <p:attrNameLst>
                                          <p:attrName>style.visibility</p:attrName>
                                        </p:attrNameLst>
                                      </p:cBhvr>
                                      <p:to>
                                        <p:strVal val="visible"/>
                                      </p:to>
                                    </p:set>
                                    <p:animEffect transition="in" filter="box(in)">
                                      <p:cBhvr>
                                        <p:cTn id="21" dur="2000"/>
                                        <p:tgtEl>
                                          <p:spTgt spid="125956">
                                            <p:txEl>
                                              <p:pRg st="2" end="2"/>
                                            </p:txEl>
                                          </p:spTgt>
                                        </p:tgtEl>
                                      </p:cBhvr>
                                    </p:animEffect>
                                  </p:childTnLst>
                                </p:cTn>
                              </p:par>
                              <p:par>
                                <p:cTn id="22" presetID="4" presetClass="entr" presetSubtype="16" fill="hold" nodeType="withEffect">
                                  <p:stCondLst>
                                    <p:cond delay="0"/>
                                  </p:stCondLst>
                                  <p:childTnLst>
                                    <p:set>
                                      <p:cBhvr>
                                        <p:cTn id="23" dur="1" fill="hold">
                                          <p:stCondLst>
                                            <p:cond delay="0"/>
                                          </p:stCondLst>
                                        </p:cTn>
                                        <p:tgtEl>
                                          <p:spTgt spid="125956">
                                            <p:txEl>
                                              <p:pRg st="3" end="3"/>
                                            </p:txEl>
                                          </p:spTgt>
                                        </p:tgtEl>
                                        <p:attrNameLst>
                                          <p:attrName>style.visibility</p:attrName>
                                        </p:attrNameLst>
                                      </p:cBhvr>
                                      <p:to>
                                        <p:strVal val="visible"/>
                                      </p:to>
                                    </p:set>
                                    <p:animEffect transition="in" filter="box(in)">
                                      <p:cBhvr>
                                        <p:cTn id="24" dur="2000"/>
                                        <p:tgtEl>
                                          <p:spTgt spid="125956">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125956">
                                            <p:txEl>
                                              <p:pRg st="4" end="4"/>
                                            </p:txEl>
                                          </p:spTgt>
                                        </p:tgtEl>
                                        <p:attrNameLst>
                                          <p:attrName>style.visibility</p:attrName>
                                        </p:attrNameLst>
                                      </p:cBhvr>
                                      <p:to>
                                        <p:strVal val="visible"/>
                                      </p:to>
                                    </p:set>
                                    <p:animEffect transition="in" filter="blinds(horizontal)">
                                      <p:cBhvr>
                                        <p:cTn id="29" dur="500"/>
                                        <p:tgtEl>
                                          <p:spTgt spid="125956">
                                            <p:txEl>
                                              <p:pRg st="4" end="4"/>
                                            </p:txEl>
                                          </p:spTgt>
                                        </p:tgtEl>
                                      </p:cBhvr>
                                    </p:animEffect>
                                  </p:childTnLst>
                                </p:cTn>
                              </p:par>
                              <p:par>
                                <p:cTn id="30" presetID="3" presetClass="entr" presetSubtype="10" fill="hold" nodeType="withEffect">
                                  <p:stCondLst>
                                    <p:cond delay="0"/>
                                  </p:stCondLst>
                                  <p:childTnLst>
                                    <p:set>
                                      <p:cBhvr>
                                        <p:cTn id="31" dur="1" fill="hold">
                                          <p:stCondLst>
                                            <p:cond delay="0"/>
                                          </p:stCondLst>
                                        </p:cTn>
                                        <p:tgtEl>
                                          <p:spTgt spid="125956">
                                            <p:txEl>
                                              <p:pRg st="5" end="5"/>
                                            </p:txEl>
                                          </p:spTgt>
                                        </p:tgtEl>
                                        <p:attrNameLst>
                                          <p:attrName>style.visibility</p:attrName>
                                        </p:attrNameLst>
                                      </p:cBhvr>
                                      <p:to>
                                        <p:strVal val="visible"/>
                                      </p:to>
                                    </p:set>
                                    <p:animEffect transition="in" filter="blinds(horizontal)">
                                      <p:cBhvr>
                                        <p:cTn id="32" dur="500"/>
                                        <p:tgtEl>
                                          <p:spTgt spid="12595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3" grpId="1" animBg="1"/>
      <p:bldP spid="2" grpId="0" animBg="1"/>
      <p:bldP spid="2" grpId="1" animBg="1"/>
      <p:bldP spid="3" grpId="0" animBg="1"/>
      <p:bldP spid="3"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80" name="Rectangle 4"/>
          <p:cNvSpPr>
            <a:spLocks noChangeArrowheads="1"/>
          </p:cNvSpPr>
          <p:nvPr/>
        </p:nvSpPr>
        <p:spPr bwMode="auto">
          <a:xfrm>
            <a:off x="481013" y="250825"/>
            <a:ext cx="8042275" cy="4092575"/>
          </a:xfrm>
          <a:prstGeom prst="rect">
            <a:avLst/>
          </a:prstGeom>
          <a:noFill/>
          <a:ln w="9525">
            <a:noFill/>
            <a:miter lim="800000"/>
          </a:ln>
          <a:effectLst/>
        </p:spPr>
        <p:txBody>
          <a:bodyPr/>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en-US" altLang="zh-CN" sz="2400" b="1" i="0" u="none" strike="noStrike" kern="1200" cap="none" spc="0" normalizeH="0" baseline="0" noProof="0" dirty="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0" i="0" u="none" strike="noStrike" kern="1200" cap="none" spc="0" normalizeH="0" baseline="0" noProof="0" dirty="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    </a:t>
            </a:r>
            <a:r>
              <a:rPr kumimoji="0" lang="zh-CN" altLang="en-US" sz="2400" b="1" i="0" u="none" strike="noStrike" kern="1200" cap="none" spc="0" normalizeH="0" baseline="0" noProof="0" dirty="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是国际收支平衡表中经常项目借方总额和贷方总额之差。</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1200" cap="none" spc="0" normalizeH="0" baseline="0" noProof="0" dirty="0">
                <a:ln>
                  <a:noFill/>
                </a:ln>
                <a:solidFill>
                  <a:srgbClr val="FF9900"/>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贸易差额</a:t>
            </a:r>
            <a:r>
              <a:rPr kumimoji="0" lang="en-US" altLang="zh-CN" sz="2400" b="1" i="0" u="none" strike="noStrike" kern="1200" cap="none" spc="0" normalizeH="0" baseline="0" noProof="0" dirty="0">
                <a:ln>
                  <a:noFill/>
                </a:ln>
                <a:solidFill>
                  <a:srgbClr val="FF9900"/>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a:t>
            </a:r>
            <a:r>
              <a:rPr kumimoji="0" lang="zh-CN" altLang="en-US" sz="2400" b="1" i="0" u="none" strike="noStrike" kern="1200" cap="none" spc="0" normalizeH="0" baseline="0" noProof="0" dirty="0">
                <a:ln>
                  <a:noFill/>
                </a:ln>
                <a:solidFill>
                  <a:srgbClr val="FF9900"/>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无形收入</a:t>
            </a:r>
            <a:r>
              <a:rPr kumimoji="0" lang="en-US" altLang="zh-CN" sz="2400" b="1" i="0" u="none" strike="noStrike" kern="1200" cap="none" spc="0" normalizeH="0" baseline="0" noProof="0" dirty="0">
                <a:ln>
                  <a:noFill/>
                </a:ln>
                <a:solidFill>
                  <a:srgbClr val="FF9900"/>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a:t>
            </a:r>
            <a:r>
              <a:rPr kumimoji="0" lang="zh-CN" altLang="en-US" sz="2400" b="1" i="0" u="none" strike="noStrike" kern="1200" cap="none" spc="0" normalizeH="0" baseline="0" noProof="0" dirty="0">
                <a:ln>
                  <a:noFill/>
                </a:ln>
                <a:solidFill>
                  <a:srgbClr val="FF9900"/>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无形支付</a:t>
            </a:r>
            <a:r>
              <a:rPr kumimoji="0" lang="en-US" altLang="zh-CN" sz="2400" b="1" i="0" u="none" strike="noStrike" kern="1200" cap="none" spc="0" normalizeH="0" baseline="0" noProof="0" dirty="0">
                <a:ln>
                  <a:noFill/>
                </a:ln>
                <a:solidFill>
                  <a:srgbClr val="FF9900"/>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a:t>
            </a:r>
            <a:r>
              <a:rPr kumimoji="0" lang="zh-CN" altLang="en-US" sz="2400" b="1" i="0" u="none" strike="noStrike" kern="1200" cap="none" spc="0" normalizeH="0" baseline="0" noProof="0" dirty="0">
                <a:ln>
                  <a:noFill/>
                </a:ln>
                <a:solidFill>
                  <a:srgbClr val="FF9900"/>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无偿转移收入</a:t>
            </a:r>
            <a:r>
              <a:rPr kumimoji="0" lang="en-US" altLang="zh-CN" sz="2400" b="1" i="0" u="none" strike="noStrike" kern="1200" cap="none" spc="0" normalizeH="0" baseline="0" noProof="0" dirty="0">
                <a:ln>
                  <a:noFill/>
                </a:ln>
                <a:solidFill>
                  <a:srgbClr val="FF9900"/>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a:t>
            </a:r>
            <a:r>
              <a:rPr kumimoji="0" lang="zh-CN" altLang="en-US" sz="2400" b="1" i="0" u="none" strike="noStrike" kern="1200" cap="none" spc="0" normalizeH="0" baseline="0" noProof="0" dirty="0">
                <a:ln>
                  <a:noFill/>
                </a:ln>
                <a:solidFill>
                  <a:srgbClr val="FF9900"/>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无偿转移支出</a:t>
            </a:r>
            <a:r>
              <a:rPr kumimoji="0" lang="en-US" altLang="zh-CN" sz="2400" b="1" i="0" u="none" strike="noStrike" kern="1200" cap="none" spc="0" normalizeH="0" baseline="0" noProof="0" dirty="0">
                <a:ln>
                  <a:noFill/>
                </a:ln>
                <a:solidFill>
                  <a:srgbClr val="FF9900"/>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a:t>
            </a:r>
            <a:r>
              <a:rPr kumimoji="0" lang="zh-CN" altLang="en-US" sz="2400" b="1" i="0" u="none" strike="noStrike" kern="1200" cap="none" spc="0" normalizeH="0" baseline="0" noProof="0" dirty="0">
                <a:ln>
                  <a:noFill/>
                </a:ln>
                <a:solidFill>
                  <a:srgbClr val="FF9900"/>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经常账户差额</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1200" cap="none" spc="0" normalizeH="0" baseline="0" noProof="0" dirty="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若借方</a:t>
            </a:r>
            <a:r>
              <a:rPr kumimoji="0" lang="en-US" altLang="zh-CN" sz="2400" b="1" i="0" u="none" strike="noStrike" kern="1200" cap="none" spc="0" normalizeH="0" baseline="0" noProof="0" dirty="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&gt;</a:t>
            </a:r>
            <a:r>
              <a:rPr kumimoji="0" lang="zh-CN" altLang="en-US" sz="2400" b="1" i="0" u="none" strike="noStrike" kern="1200" cap="none" spc="0" normalizeH="0" baseline="0" noProof="0" dirty="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贷方，则资产流出的多，流入的少 ，则经常项目        </a:t>
            </a:r>
            <a:r>
              <a:rPr kumimoji="0" lang="en-US" altLang="zh-CN" sz="2400" b="1" i="0" u="none" strike="noStrike" kern="1200" cap="none" spc="0" normalizeH="0" baseline="0" noProof="0" dirty="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    </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1200" cap="none" spc="0" normalizeH="0" baseline="0" noProof="0" dirty="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        </a:t>
            </a:r>
            <a:r>
              <a:rPr kumimoji="0" lang="zh-CN" altLang="en-US" sz="2400" b="1" i="0" u="none" strike="noStrike" kern="1200" cap="none" spc="0" normalizeH="0" baseline="0" noProof="0" dirty="0">
                <a:ln>
                  <a:noFill/>
                </a:ln>
                <a:solidFill>
                  <a:srgbClr val="FF9900"/>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逆差</a:t>
            </a:r>
            <a:r>
              <a:rPr kumimoji="0" lang="zh-CN" altLang="en-US" sz="2400" b="1" i="0" u="none" strike="noStrike" kern="1200" cap="none" spc="0" normalizeH="0" baseline="0" noProof="0" dirty="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1200" cap="none" spc="0" normalizeH="0" baseline="0" noProof="0" dirty="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若借方</a:t>
            </a:r>
            <a:r>
              <a:rPr kumimoji="0" lang="en-US" altLang="zh-CN" sz="2400" b="1" i="0" u="none" strike="noStrike" kern="1200" cap="none" spc="0" normalizeH="0" baseline="0" noProof="0" dirty="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&lt;</a:t>
            </a:r>
            <a:r>
              <a:rPr kumimoji="0" lang="zh-CN" altLang="en-US" sz="2400" b="1" i="0" u="none" strike="noStrike" kern="1200" cap="none" spc="0" normalizeH="0" baseline="0" noProof="0" dirty="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贷方，则资产流入的多，流出的少 ，则经常项目         </a:t>
            </a:r>
            <a:r>
              <a:rPr kumimoji="0" lang="en-US" altLang="zh-CN" sz="2400" b="1" i="0" u="none" strike="noStrike" kern="1200" cap="none" spc="0" normalizeH="0" baseline="0" noProof="0" dirty="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  </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1200" cap="none" spc="0" normalizeH="0" baseline="0" noProof="0" dirty="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         </a:t>
            </a:r>
            <a:r>
              <a:rPr kumimoji="0" lang="zh-CN" altLang="en-US" sz="2400" b="1" i="0" u="none" strike="noStrike" kern="1200" cap="none" spc="0" normalizeH="0" baseline="0" noProof="0" dirty="0">
                <a:ln>
                  <a:noFill/>
                </a:ln>
                <a:solidFill>
                  <a:srgbClr val="FF9900"/>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顺差</a:t>
            </a:r>
            <a:r>
              <a:rPr kumimoji="0" lang="zh-CN" altLang="en-US" sz="2400" b="1" i="0" u="none" strike="noStrike" kern="1200" cap="none" spc="0" normalizeH="0" baseline="0" noProof="0" dirty="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en-US" altLang="zh-CN" sz="2400" b="1" i="0" u="none" strike="noStrike" kern="1200" cap="none" spc="0" normalizeH="0" baseline="0" noProof="0" dirty="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19459" name="Line 5"/>
          <p:cNvSpPr/>
          <p:nvPr/>
        </p:nvSpPr>
        <p:spPr>
          <a:xfrm>
            <a:off x="609600" y="2571750"/>
            <a:ext cx="685800" cy="0"/>
          </a:xfrm>
          <a:prstGeom prst="line">
            <a:avLst/>
          </a:prstGeom>
          <a:ln w="28575" cap="flat" cmpd="sng">
            <a:solidFill>
              <a:schemeClr val="tx1"/>
            </a:solidFill>
            <a:prstDash val="solid"/>
            <a:round/>
            <a:headEnd type="none" w="med" len="med"/>
            <a:tailEnd type="triangle" w="med" len="med"/>
          </a:ln>
        </p:spPr>
      </p:sp>
      <p:sp>
        <p:nvSpPr>
          <p:cNvPr id="19460" name="Line 6"/>
          <p:cNvSpPr/>
          <p:nvPr/>
        </p:nvSpPr>
        <p:spPr>
          <a:xfrm>
            <a:off x="628650" y="3486150"/>
            <a:ext cx="742950" cy="0"/>
          </a:xfrm>
          <a:prstGeom prst="line">
            <a:avLst/>
          </a:prstGeom>
          <a:ln w="28575" cap="flat" cmpd="sng">
            <a:solidFill>
              <a:schemeClr val="tx1"/>
            </a:solidFill>
            <a:prstDash val="solid"/>
            <a:round/>
            <a:headEnd type="none" w="med" len="med"/>
            <a:tailEnd type="triangle" w="med" len="med"/>
          </a:ln>
        </p:spPr>
      </p:sp>
      <p:sp>
        <p:nvSpPr>
          <p:cNvPr id="2" name="圆角矩形 1"/>
          <p:cNvSpPr/>
          <p:nvPr/>
        </p:nvSpPr>
        <p:spPr>
          <a:xfrm>
            <a:off x="1340078" y="171480"/>
            <a:ext cx="2349752" cy="520632"/>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0" fontAlgn="auto" latinLnBrk="0" hangingPunct="0">
              <a:lnSpc>
                <a:spcPct val="100000"/>
              </a:lnSpc>
              <a:spcBef>
                <a:spcPct val="0"/>
              </a:spcBef>
              <a:spcAft>
                <a:spcPct val="0"/>
              </a:spcAft>
              <a:buClrTx/>
              <a:buSzTx/>
              <a:buFontTx/>
              <a:buNone/>
            </a:pPr>
            <a:r>
              <a:rPr kumimoji="0" lang="en-US" altLang="zh-CN" sz="2100" b="1" i="0" u="none" strike="noStrike" kern="1200" cap="none" spc="0" normalizeH="0" baseline="0" noProof="1">
                <a:solidFill>
                  <a:srgbClr val="FFC000"/>
                </a:solidFill>
                <a:latin typeface="微软雅黑" panose="020B0503020204020204" charset="-122"/>
                <a:ea typeface="微软雅黑" panose="020B0503020204020204" charset="-122"/>
                <a:cs typeface="微软雅黑" panose="020B0503020204020204" charset="-122"/>
              </a:rPr>
              <a:t>2.</a:t>
            </a:r>
            <a:r>
              <a:rPr kumimoji="0" lang="zh-CN" altLang="en-US" sz="2100" b="1" i="0" u="none" strike="noStrike" kern="1200" cap="none" spc="0" normalizeH="0" baseline="0" noProof="1">
                <a:solidFill>
                  <a:srgbClr val="FFC000"/>
                </a:solidFill>
                <a:latin typeface="微软雅黑" panose="020B0503020204020204" charset="-122"/>
                <a:ea typeface="微软雅黑" panose="020B0503020204020204" charset="-122"/>
                <a:cs typeface="微软雅黑" panose="020B0503020204020204" charset="-122"/>
              </a:rPr>
              <a:t>经常项目差额</a:t>
            </a:r>
          </a:p>
        </p:txBody>
      </p:sp>
      <p:sp>
        <p:nvSpPr>
          <p:cNvPr id="128003" name="Rectangle 3"/>
          <p:cNvSpPr>
            <a:spLocks noGrp="1" noChangeArrowheads="1"/>
          </p:cNvSpPr>
          <p:nvPr>
            <p:ph idx="1"/>
            <p:custDataLst>
              <p:tags r:id="rId1"/>
            </p:custDataLst>
          </p:nvPr>
        </p:nvSpPr>
        <p:spPr>
          <a:xfrm>
            <a:off x="381000" y="3790950"/>
            <a:ext cx="8229600" cy="1245870"/>
          </a:xfrm>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经常项目差额可以反映一国的</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国际竞争能力</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。若出现经常项目的</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顺差</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，则表示一国的国际竞争能力比较</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强</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；若出现经常项目的</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逆差</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，则表示一国的国际竞争能力比较</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弱</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26980">
                                            <p:txEl>
                                              <p:pRg st="1" end="1"/>
                                            </p:txEl>
                                          </p:spTgt>
                                        </p:tgtEl>
                                        <p:attrNameLst>
                                          <p:attrName>style.visibility</p:attrName>
                                        </p:attrNameLst>
                                      </p:cBhvr>
                                      <p:to>
                                        <p:strVal val="visible"/>
                                      </p:to>
                                    </p:set>
                                    <p:animEffect transition="in" filter="box(in)">
                                      <p:cBhvr>
                                        <p:cTn id="12" dur="2000"/>
                                        <p:tgtEl>
                                          <p:spTgt spid="126980">
                                            <p:txEl>
                                              <p:pRg st="1" end="1"/>
                                            </p:txEl>
                                          </p:spTgt>
                                        </p:tgtEl>
                                      </p:cBhvr>
                                    </p:animEffect>
                                  </p:childTnLst>
                                </p:cTn>
                              </p:par>
                              <p:par>
                                <p:cTn id="13" presetID="4" presetClass="entr" presetSubtype="16" fill="hold" nodeType="withEffect">
                                  <p:stCondLst>
                                    <p:cond delay="0"/>
                                  </p:stCondLst>
                                  <p:childTnLst>
                                    <p:set>
                                      <p:cBhvr>
                                        <p:cTn id="14" dur="1" fill="hold">
                                          <p:stCondLst>
                                            <p:cond delay="0"/>
                                          </p:stCondLst>
                                        </p:cTn>
                                        <p:tgtEl>
                                          <p:spTgt spid="126980">
                                            <p:txEl>
                                              <p:pRg st="2" end="2"/>
                                            </p:txEl>
                                          </p:spTgt>
                                        </p:tgtEl>
                                        <p:attrNameLst>
                                          <p:attrName>style.visibility</p:attrName>
                                        </p:attrNameLst>
                                      </p:cBhvr>
                                      <p:to>
                                        <p:strVal val="visible"/>
                                      </p:to>
                                    </p:set>
                                    <p:animEffect transition="in" filter="box(in)">
                                      <p:cBhvr>
                                        <p:cTn id="15" dur="2000"/>
                                        <p:tgtEl>
                                          <p:spTgt spid="126980">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26980">
                                            <p:txEl>
                                              <p:pRg st="3" end="3"/>
                                            </p:txEl>
                                          </p:spTgt>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126980">
                                            <p:txEl>
                                              <p:pRg st="4" end="4"/>
                                            </p:txEl>
                                          </p:spTgt>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126980">
                                            <p:txEl>
                                              <p:pRg st="5" end="5"/>
                                            </p:txEl>
                                          </p:spTgt>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126980">
                                            <p:txEl>
                                              <p:pRg st="6" end="6"/>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19459"/>
                                        </p:tgtEl>
                                        <p:attrNameLst>
                                          <p:attrName>style.visibility</p:attrName>
                                        </p:attrNameLst>
                                      </p:cBhvr>
                                      <p:to>
                                        <p:strVal val="visible"/>
                                      </p:to>
                                    </p:set>
                                    <p:animEffect transition="in" filter="wipe(down)">
                                      <p:cBhvr>
                                        <p:cTn id="30" dur="500"/>
                                        <p:tgtEl>
                                          <p:spTgt spid="19459"/>
                                        </p:tgtEl>
                                      </p:cBhvr>
                                    </p:animEffect>
                                  </p:childTnLst>
                                </p:cTn>
                              </p:par>
                              <p:par>
                                <p:cTn id="31" presetID="22" presetClass="entr" presetSubtype="4" fill="hold" nodeType="withEffect">
                                  <p:stCondLst>
                                    <p:cond delay="0"/>
                                  </p:stCondLst>
                                  <p:childTnLst>
                                    <p:set>
                                      <p:cBhvr>
                                        <p:cTn id="32" dur="1" fill="hold">
                                          <p:stCondLst>
                                            <p:cond delay="0"/>
                                          </p:stCondLst>
                                        </p:cTn>
                                        <p:tgtEl>
                                          <p:spTgt spid="19460"/>
                                        </p:tgtEl>
                                        <p:attrNameLst>
                                          <p:attrName>style.visibility</p:attrName>
                                        </p:attrNameLst>
                                      </p:cBhvr>
                                      <p:to>
                                        <p:strVal val="visible"/>
                                      </p:to>
                                    </p:set>
                                    <p:animEffect transition="in" filter="wipe(down)">
                                      <p:cBhvr>
                                        <p:cTn id="33" dur="500"/>
                                        <p:tgtEl>
                                          <p:spTgt spid="194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7" name="Rectangle 3"/>
          <p:cNvSpPr>
            <a:spLocks noGrp="1" noChangeArrowheads="1"/>
          </p:cNvSpPr>
          <p:nvPr>
            <p:ph idx="1"/>
          </p:nvPr>
        </p:nvSpPr>
        <p:spPr>
          <a:xfrm>
            <a:off x="677863" y="342900"/>
            <a:ext cx="8166100" cy="4114800"/>
          </a:xfrm>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是国际收支平衡表中经常项目和长期资本项目借方总额与贷方总额之差。</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宋体" panose="02010600030101010101" pitchFamily="2" charset="-122"/>
                <a:ea typeface="+mn-ea"/>
                <a:cs typeface="+mn-cs"/>
              </a:rPr>
              <a:t>经常项目差额</a:t>
            </a:r>
            <a:r>
              <a:rPr kumimoji="0" lang="en-US" altLang="zh-CN" sz="2400" b="1" i="0" u="none" strike="noStrike" kern="0" cap="none" spc="0" normalizeH="0" baseline="0" noProof="0">
                <a:ln>
                  <a:noFill/>
                </a:ln>
                <a:solidFill>
                  <a:srgbClr val="FF9900"/>
                </a:solidFill>
                <a:effectLst>
                  <a:outerShdw blurRad="38100" dist="38100" dir="2700000" algn="tl">
                    <a:srgbClr val="000000"/>
                  </a:outerShdw>
                </a:effectLst>
                <a:uLnTx/>
                <a:uFillTx/>
                <a:latin typeface="宋体" panose="02010600030101010101" pitchFamily="2" charset="-122"/>
                <a:ea typeface="+mn-ea"/>
                <a:cs typeface="+mn-cs"/>
              </a:rPr>
              <a:t>+</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宋体" panose="02010600030101010101" pitchFamily="2" charset="-122"/>
                <a:ea typeface="+mn-ea"/>
                <a:cs typeface="+mn-cs"/>
              </a:rPr>
              <a:t>长期资本流入</a:t>
            </a:r>
            <a:r>
              <a:rPr kumimoji="0" lang="en-US" altLang="zh-CN" sz="2400" b="1" i="0" u="none" strike="noStrike" kern="0" cap="none" spc="0" normalizeH="0" baseline="0" noProof="0">
                <a:ln>
                  <a:noFill/>
                </a:ln>
                <a:solidFill>
                  <a:srgbClr val="FF9900"/>
                </a:solidFill>
                <a:effectLst>
                  <a:outerShdw blurRad="38100" dist="38100" dir="2700000" algn="tl">
                    <a:srgbClr val="000000"/>
                  </a:outerShdw>
                </a:effectLst>
                <a:uLnTx/>
                <a:uFillTx/>
                <a:latin typeface="宋体" panose="02010600030101010101" pitchFamily="2" charset="-122"/>
                <a:ea typeface="+mn-ea"/>
                <a:cs typeface="+mn-cs"/>
              </a:rPr>
              <a:t>-</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宋体" panose="02010600030101010101" pitchFamily="2" charset="-122"/>
                <a:ea typeface="+mn-ea"/>
                <a:cs typeface="+mn-cs"/>
              </a:rPr>
              <a:t>长期资本流出</a:t>
            </a:r>
            <a:r>
              <a:rPr kumimoji="0" lang="en-US" altLang="zh-CN" sz="2400" b="1" i="0" u="none" strike="noStrike" kern="0" cap="none" spc="0" normalizeH="0" baseline="0" noProof="0">
                <a:ln>
                  <a:noFill/>
                </a:ln>
                <a:solidFill>
                  <a:srgbClr val="FF9900"/>
                </a:solidFill>
                <a:effectLst>
                  <a:outerShdw blurRad="38100" dist="38100" dir="2700000" algn="tl">
                    <a:srgbClr val="000000"/>
                  </a:outerShdw>
                </a:effectLst>
                <a:uLnTx/>
                <a:uFillTx/>
                <a:latin typeface="宋体" panose="02010600030101010101" pitchFamily="2" charset="-122"/>
                <a:ea typeface="+mn-ea"/>
                <a:cs typeface="+mn-cs"/>
              </a:rPr>
              <a:t>=</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宋体" panose="02010600030101010101" pitchFamily="2" charset="-122"/>
                <a:ea typeface="+mn-ea"/>
                <a:cs typeface="+mn-cs"/>
              </a:rPr>
              <a:t>基本差额</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若借方</a:t>
            </a: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&gt;</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贷方，则基本差额出现</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宋体" panose="02010600030101010101" pitchFamily="2" charset="-122"/>
                <a:ea typeface="+mn-ea"/>
                <a:cs typeface="+mn-cs"/>
              </a:rPr>
              <a:t>逆差</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若借方</a:t>
            </a: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&lt;</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贷方，则基本差额出现</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宋体" panose="02010600030101010101" pitchFamily="2" charset="-122"/>
                <a:ea typeface="+mn-ea"/>
                <a:cs typeface="+mn-cs"/>
              </a:rPr>
              <a:t>顺差</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基本差额可以反映一国</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宋体" panose="02010600030101010101" pitchFamily="2" charset="-122"/>
                <a:ea typeface="+mn-ea"/>
                <a:cs typeface="+mn-cs"/>
              </a:rPr>
              <a:t>长期国际收支状况</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 </a:t>
            </a:r>
            <a:endParaRPr kumimoji="0" lang="zh-CN" altLang="en-US" sz="2400" b="0"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endParaRPr>
          </a:p>
        </p:txBody>
      </p:sp>
      <p:sp>
        <p:nvSpPr>
          <p:cNvPr id="2" name="圆角矩形 1"/>
          <p:cNvSpPr/>
          <p:nvPr>
            <p:custDataLst>
              <p:tags r:id="rId1"/>
            </p:custDataLst>
          </p:nvPr>
        </p:nvSpPr>
        <p:spPr>
          <a:xfrm>
            <a:off x="838285" y="210235"/>
            <a:ext cx="1973449" cy="520632"/>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0" fontAlgn="auto" latinLnBrk="0" hangingPunct="0">
              <a:lnSpc>
                <a:spcPct val="100000"/>
              </a:lnSpc>
              <a:spcBef>
                <a:spcPct val="0"/>
              </a:spcBef>
              <a:spcAft>
                <a:spcPct val="0"/>
              </a:spcAft>
              <a:buClrTx/>
              <a:buSzTx/>
              <a:buFontTx/>
              <a:buNone/>
            </a:pPr>
            <a:r>
              <a:rPr kumimoji="0" lang="en-US" altLang="zh-CN" sz="2100" b="1" i="0" u="none" strike="noStrike" kern="1200" cap="none" spc="0" normalizeH="0" baseline="0" noProof="1">
                <a:solidFill>
                  <a:srgbClr val="FFC000"/>
                </a:solidFill>
                <a:latin typeface="微软雅黑" panose="020B0503020204020204" charset="-122"/>
                <a:ea typeface="微软雅黑" panose="020B0503020204020204" charset="-122"/>
                <a:cs typeface="微软雅黑" panose="020B0503020204020204" charset="-122"/>
              </a:rPr>
              <a:t>3.</a:t>
            </a:r>
            <a:r>
              <a:rPr kumimoji="0" lang="zh-CN" altLang="en-US" sz="2100" b="1" i="0" u="none" strike="noStrike" kern="1200" cap="none" spc="0" normalizeH="0" baseline="0" noProof="1">
                <a:solidFill>
                  <a:srgbClr val="FFC000"/>
                </a:solidFill>
                <a:latin typeface="微软雅黑" panose="020B0503020204020204" charset="-122"/>
                <a:ea typeface="微软雅黑" panose="020B0503020204020204" charset="-122"/>
                <a:cs typeface="微软雅黑" panose="020B0503020204020204" charset="-122"/>
              </a:rPr>
              <a:t>基本差额</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1" name="Rectangle 3"/>
          <p:cNvSpPr>
            <a:spLocks noGrp="1" noChangeArrowheads="1"/>
          </p:cNvSpPr>
          <p:nvPr>
            <p:ph idx="1"/>
          </p:nvPr>
        </p:nvSpPr>
        <p:spPr>
          <a:xfrm>
            <a:off x="754063" y="628650"/>
            <a:ext cx="8081963" cy="3338513"/>
          </a:xfrm>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  </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是国际收支平衡表中经常项目和 整个资本项目借方总额与贷方总额之差。</a:t>
            </a: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该差额要通过官方短期债权或储备资产的变动来弥补</a:t>
            </a: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，反映一国</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宋体" panose="02010600030101010101" pitchFamily="2" charset="-122"/>
                <a:ea typeface="+mn-ea"/>
                <a:cs typeface="+mn-cs"/>
              </a:rPr>
              <a:t>总的国际收支状况</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  </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若出现国际收支</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宋体" panose="02010600030101010101" pitchFamily="2" charset="-122"/>
                <a:ea typeface="+mn-ea"/>
                <a:cs typeface="+mn-cs"/>
              </a:rPr>
              <a:t>顺差</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，则官方储备</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宋体" panose="02010600030101010101" pitchFamily="2" charset="-122"/>
                <a:ea typeface="+mn-ea"/>
                <a:cs typeface="+mn-cs"/>
              </a:rPr>
              <a:t>增加</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  </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若出现国际收支</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宋体" panose="02010600030101010101" pitchFamily="2" charset="-122"/>
                <a:ea typeface="+mn-ea"/>
                <a:cs typeface="+mn-cs"/>
              </a:rPr>
              <a:t>逆差</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，则官方储备</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宋体" panose="02010600030101010101" pitchFamily="2" charset="-122"/>
                <a:ea typeface="+mn-ea"/>
                <a:cs typeface="+mn-cs"/>
              </a:rPr>
              <a:t>减少</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en-US" altLang="zh-CN" sz="2400" b="0"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endParaRPr>
          </a:p>
        </p:txBody>
      </p:sp>
      <p:sp>
        <p:nvSpPr>
          <p:cNvPr id="2" name="圆角矩形 1"/>
          <p:cNvSpPr/>
          <p:nvPr/>
        </p:nvSpPr>
        <p:spPr>
          <a:xfrm>
            <a:off x="1542520" y="285800"/>
            <a:ext cx="2349752" cy="520632"/>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0" fontAlgn="auto" latinLnBrk="0" hangingPunct="0">
              <a:lnSpc>
                <a:spcPct val="100000"/>
              </a:lnSpc>
              <a:spcBef>
                <a:spcPct val="0"/>
              </a:spcBef>
              <a:spcAft>
                <a:spcPct val="0"/>
              </a:spcAft>
              <a:buClrTx/>
              <a:buSzTx/>
              <a:buFontTx/>
              <a:buNone/>
            </a:pPr>
            <a:r>
              <a:rPr kumimoji="0" lang="en-US" altLang="zh-CN" sz="2100" b="1" i="0" u="none" strike="noStrike" kern="1200" cap="none" spc="0" normalizeH="0" baseline="0" noProof="1">
                <a:solidFill>
                  <a:srgbClr val="FFC000"/>
                </a:solidFill>
                <a:latin typeface="微软雅黑" panose="020B0503020204020204" charset="-122"/>
                <a:ea typeface="微软雅黑" panose="020B0503020204020204" charset="-122"/>
                <a:cs typeface="微软雅黑" panose="020B0503020204020204" charset="-122"/>
              </a:rPr>
              <a:t>4.</a:t>
            </a:r>
            <a:r>
              <a:rPr kumimoji="0" lang="zh-CN" altLang="en-US" sz="2100" b="1" i="0" u="none" strike="noStrike" kern="1200" cap="none" spc="0" normalizeH="0" baseline="0" noProof="1">
                <a:solidFill>
                  <a:srgbClr val="FFC000"/>
                </a:solidFill>
                <a:latin typeface="微软雅黑" panose="020B0503020204020204" charset="-122"/>
                <a:ea typeface="微软雅黑" panose="020B0503020204020204" charset="-122"/>
                <a:cs typeface="微软雅黑" panose="020B0503020204020204" charset="-122"/>
              </a:rPr>
              <a:t>官方结算差额</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0051">
                                            <p:txEl>
                                              <p:pRg st="1" end="1"/>
                                            </p:txEl>
                                          </p:spTgt>
                                        </p:tgtEl>
                                        <p:attrNameLst>
                                          <p:attrName>style.visibility</p:attrName>
                                        </p:attrNameLst>
                                      </p:cBhvr>
                                      <p:to>
                                        <p:strVal val="visible"/>
                                      </p:to>
                                    </p:set>
                                    <p:animEffect transition="in" filter="blinds(horizontal)">
                                      <p:cBhvr>
                                        <p:cTn id="12" dur="500"/>
                                        <p:tgtEl>
                                          <p:spTgt spid="130051">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130051">
                                            <p:txEl>
                                              <p:pRg st="2" end="2"/>
                                            </p:txEl>
                                          </p:spTgt>
                                        </p:tgtEl>
                                        <p:attrNameLst>
                                          <p:attrName>style.visibility</p:attrName>
                                        </p:attrNameLst>
                                      </p:cBhvr>
                                      <p:to>
                                        <p:strVal val="visible"/>
                                      </p:to>
                                    </p:set>
                                    <p:animEffect transition="in" filter="blinds(horizontal)">
                                      <p:cBhvr>
                                        <p:cTn id="15" dur="500"/>
                                        <p:tgtEl>
                                          <p:spTgt spid="130051">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130051">
                                            <p:txEl>
                                              <p:pRg st="3" end="3"/>
                                            </p:txEl>
                                          </p:spTgt>
                                        </p:tgtEl>
                                        <p:attrNameLst>
                                          <p:attrName>style.visibility</p:attrName>
                                        </p:attrNameLst>
                                      </p:cBhvr>
                                      <p:to>
                                        <p:strVal val="visible"/>
                                      </p:to>
                                    </p:set>
                                    <p:animEffect transition="in" filter="blinds(horizontal)">
                                      <p:cBhvr>
                                        <p:cTn id="18" dur="500"/>
                                        <p:tgtEl>
                                          <p:spTgt spid="13005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p:cNvSpPr>
          <p:nvPr>
            <p:ph idx="1"/>
          </p:nvPr>
        </p:nvSpPr>
        <p:spPr>
          <a:xfrm>
            <a:off x="1238250" y="857250"/>
            <a:ext cx="7305675" cy="3741738"/>
          </a:xfrm>
          <a:ln/>
        </p:spPr>
        <p:txBody>
          <a:bodyPr vert="horz" wrap="square" lIns="68591" tIns="34295" rIns="68591" bIns="34295" anchor="t" anchorCtr="0"/>
          <a:lstStyle/>
          <a:p>
            <a:pPr eaLnBrk="1" hangingPunct="1">
              <a:buNone/>
            </a:pPr>
            <a:endParaRPr lang="en-US" altLang="zh-CN" b="1" dirty="0">
              <a:effectLst/>
              <a:latin typeface="宋体" panose="02010600030101010101" pitchFamily="2" charset="-122"/>
            </a:endParaRPr>
          </a:p>
          <a:p>
            <a:pPr eaLnBrk="1" hangingPunct="1">
              <a:buNone/>
            </a:pPr>
            <a:r>
              <a:rPr lang="zh-CN" altLang="en-US" b="1" dirty="0">
                <a:effectLst/>
                <a:latin typeface="宋体" panose="02010600030101010101" pitchFamily="2" charset="-122"/>
              </a:rPr>
              <a:t>指经常项目、资本项目和误差与遗漏三项合计的差额。</a:t>
            </a:r>
          </a:p>
          <a:p>
            <a:pPr eaLnBrk="1" hangingPunct="1">
              <a:buNone/>
            </a:pPr>
            <a:r>
              <a:rPr lang="zh-CN" altLang="en-US" b="1" dirty="0">
                <a:effectLst/>
                <a:latin typeface="宋体" panose="02010600030101010101" pitchFamily="2" charset="-122"/>
              </a:rPr>
              <a:t>它衡量一国官方通过</a:t>
            </a:r>
            <a:r>
              <a:rPr lang="zh-CN" altLang="en-US" b="1" dirty="0">
                <a:solidFill>
                  <a:srgbClr val="FF9900"/>
                </a:solidFill>
                <a:effectLst/>
                <a:latin typeface="宋体" panose="02010600030101010101" pitchFamily="2" charset="-122"/>
              </a:rPr>
              <a:t>变动官方储备</a:t>
            </a:r>
            <a:r>
              <a:rPr lang="zh-CN" altLang="en-US" b="1" dirty="0">
                <a:effectLst/>
                <a:latin typeface="宋体" panose="02010600030101010101" pitchFamily="2" charset="-122"/>
              </a:rPr>
              <a:t>来弥补的国际收支不平衡。</a:t>
            </a:r>
          </a:p>
          <a:p>
            <a:pPr eaLnBrk="1" hangingPunct="1">
              <a:buNone/>
            </a:pPr>
            <a:endParaRPr lang="en-US" altLang="zh-CN" b="1" dirty="0">
              <a:effectLst/>
              <a:latin typeface="宋体" panose="02010600030101010101" pitchFamily="2" charset="-122"/>
            </a:endParaRPr>
          </a:p>
        </p:txBody>
      </p:sp>
      <p:sp>
        <p:nvSpPr>
          <p:cNvPr id="2" name="圆角矩形 1"/>
          <p:cNvSpPr/>
          <p:nvPr/>
        </p:nvSpPr>
        <p:spPr>
          <a:xfrm>
            <a:off x="1485360" y="685920"/>
            <a:ext cx="1973449" cy="520632"/>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0" fontAlgn="auto" latinLnBrk="0" hangingPunct="0">
              <a:lnSpc>
                <a:spcPct val="100000"/>
              </a:lnSpc>
              <a:spcBef>
                <a:spcPct val="0"/>
              </a:spcBef>
              <a:spcAft>
                <a:spcPct val="0"/>
              </a:spcAft>
              <a:buClrTx/>
              <a:buSzTx/>
              <a:buFontTx/>
              <a:buNone/>
            </a:pPr>
            <a:r>
              <a:rPr kumimoji="0" lang="en-US" altLang="zh-CN" sz="2100" b="1" i="0" u="none" strike="noStrike" kern="1200" cap="none" spc="0" normalizeH="0" baseline="0" noProof="1">
                <a:solidFill>
                  <a:srgbClr val="FFC000"/>
                </a:solidFill>
                <a:latin typeface="微软雅黑" panose="020B0503020204020204" charset="-122"/>
                <a:ea typeface="微软雅黑" panose="020B0503020204020204" charset="-122"/>
                <a:cs typeface="微软雅黑" panose="020B0503020204020204" charset="-122"/>
              </a:rPr>
              <a:t>5.</a:t>
            </a:r>
            <a:r>
              <a:rPr kumimoji="0" lang="zh-CN" altLang="en-US" sz="2100" b="1" i="0" u="none" strike="noStrike" kern="1200" cap="none" spc="0" normalizeH="0" baseline="0" noProof="1">
                <a:solidFill>
                  <a:srgbClr val="FFC000"/>
                </a:solidFill>
                <a:latin typeface="微软雅黑" panose="020B0503020204020204" charset="-122"/>
                <a:ea typeface="微软雅黑" panose="020B0503020204020204" charset="-122"/>
                <a:cs typeface="微软雅黑" panose="020B0503020204020204" charset="-122"/>
              </a:rPr>
              <a:t>综合差额</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3554">
                                            <p:txEl>
                                              <p:pRg st="1" end="1"/>
                                            </p:txEl>
                                          </p:spTgt>
                                        </p:tgtEl>
                                        <p:attrNameLst>
                                          <p:attrName>style.visibility</p:attrName>
                                        </p:attrNameLst>
                                      </p:cBhvr>
                                      <p:to>
                                        <p:strVal val="visible"/>
                                      </p:to>
                                    </p:set>
                                    <p:animEffect transition="in" filter="box(in)">
                                      <p:cBhvr>
                                        <p:cTn id="12" dur="2000"/>
                                        <p:tgtEl>
                                          <p:spTgt spid="23554">
                                            <p:txEl>
                                              <p:pRg st="1" end="1"/>
                                            </p:txEl>
                                          </p:spTgt>
                                        </p:tgtEl>
                                      </p:cBhvr>
                                    </p:animEffect>
                                  </p:childTnLst>
                                </p:cTn>
                              </p:par>
                              <p:par>
                                <p:cTn id="13" presetID="4" presetClass="entr" presetSubtype="16" fill="hold" nodeType="withEffect">
                                  <p:stCondLst>
                                    <p:cond delay="0"/>
                                  </p:stCondLst>
                                  <p:childTnLst>
                                    <p:set>
                                      <p:cBhvr>
                                        <p:cTn id="14" dur="1" fill="hold">
                                          <p:stCondLst>
                                            <p:cond delay="0"/>
                                          </p:stCondLst>
                                        </p:cTn>
                                        <p:tgtEl>
                                          <p:spTgt spid="23554">
                                            <p:txEl>
                                              <p:pRg st="2" end="2"/>
                                            </p:txEl>
                                          </p:spTgt>
                                        </p:tgtEl>
                                        <p:attrNameLst>
                                          <p:attrName>style.visibility</p:attrName>
                                        </p:attrNameLst>
                                      </p:cBhvr>
                                      <p:to>
                                        <p:strVal val="visible"/>
                                      </p:to>
                                    </p:set>
                                    <p:animEffect transition="in" filter="box(in)">
                                      <p:cBhvr>
                                        <p:cTn id="15" dur="2000"/>
                                        <p:tgtEl>
                                          <p:spTgt spid="2355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9" name="Rectangle 3"/>
          <p:cNvSpPr>
            <a:spLocks noGrp="1" noChangeArrowheads="1"/>
          </p:cNvSpPr>
          <p:nvPr>
            <p:ph idx="1"/>
          </p:nvPr>
        </p:nvSpPr>
        <p:spPr>
          <a:xfrm>
            <a:off x="1543050" y="0"/>
            <a:ext cx="6172200" cy="5145088"/>
          </a:xfrm>
        </p:spPr>
        <p:txBody>
          <a:bodyPr vert="horz" wrap="square" lIns="68591" tIns="34295" rIns="68591" bIns="34295" numCol="1" anchor="t" anchorCtr="0" compatLnSpc="1"/>
          <a:lstStyle/>
          <a:p>
            <a:pPr marL="342900" marR="0" lvl="0" indent="-342900" algn="l" defTabSz="914400" rtl="0" eaLnBrk="1" fontAlgn="base" latinLnBrk="0" hangingPunct="1">
              <a:lnSpc>
                <a:spcPct val="80000"/>
              </a:lnSpc>
              <a:spcBef>
                <a:spcPct val="20000"/>
              </a:spcBef>
              <a:spcAft>
                <a:spcPct val="0"/>
              </a:spcAft>
              <a:buClr>
                <a:schemeClr val="hlink"/>
              </a:buClr>
              <a:buSzPct val="60000"/>
              <a:buFont typeface="Wingdings" panose="05000000000000000000" pitchFamily="2" charset="2"/>
              <a:buNone/>
              <a:defRPr/>
            </a:pPr>
            <a:r>
              <a:rPr kumimoji="0" lang="zh-CN" altLang="en-US" sz="18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国际收支局部差额的内容及关系：</a:t>
            </a:r>
          </a:p>
          <a:p>
            <a:pPr marL="342900" marR="0" lvl="0" indent="-342900" algn="l" defTabSz="914400" rtl="0" eaLnBrk="1" fontAlgn="base" latinLnBrk="0" hangingPunct="1">
              <a:lnSpc>
                <a:spcPct val="80000"/>
              </a:lnSpc>
              <a:spcBef>
                <a:spcPct val="20000"/>
              </a:spcBef>
              <a:spcAft>
                <a:spcPct val="0"/>
              </a:spcAft>
              <a:buClr>
                <a:schemeClr val="hlink"/>
              </a:buClr>
              <a:buSzPct val="60000"/>
              <a:buFont typeface="Wingdings" panose="05000000000000000000" pitchFamily="2" charset="2"/>
              <a:buNone/>
              <a:defRPr/>
            </a:pPr>
            <a:r>
              <a:rPr kumimoji="0" lang="zh-CN" altLang="en-US" sz="18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商品出口</a:t>
            </a:r>
          </a:p>
          <a:p>
            <a:pPr marL="342900" marR="0" lvl="0" indent="-342900" algn="l" defTabSz="914400" rtl="0" eaLnBrk="1" fontAlgn="base" latinLnBrk="0" hangingPunct="1">
              <a:lnSpc>
                <a:spcPct val="80000"/>
              </a:lnSpc>
              <a:spcBef>
                <a:spcPct val="20000"/>
              </a:spcBef>
              <a:spcAft>
                <a:spcPct val="0"/>
              </a:spcAft>
              <a:buClr>
                <a:schemeClr val="hlink"/>
              </a:buClr>
              <a:buSzPct val="60000"/>
              <a:buFont typeface="Wingdings" panose="05000000000000000000" pitchFamily="2" charset="2"/>
              <a:buNone/>
              <a:defRPr/>
            </a:pPr>
            <a:r>
              <a:rPr kumimoji="0" lang="zh-CN" altLang="en-US" sz="18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a:t>
            </a:r>
            <a:r>
              <a:rPr kumimoji="0" lang="en-US" altLang="zh-CN" sz="18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a:t>
            </a:r>
            <a:r>
              <a:rPr kumimoji="0" lang="zh-CN" altLang="en-US" sz="18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商品进口</a:t>
            </a:r>
          </a:p>
          <a:p>
            <a:pPr marL="342900" marR="0" lvl="0" indent="-342900" algn="l" defTabSz="914400" rtl="0" eaLnBrk="1" fontAlgn="base" latinLnBrk="0" hangingPunct="1">
              <a:lnSpc>
                <a:spcPct val="80000"/>
              </a:lnSpc>
              <a:spcBef>
                <a:spcPct val="20000"/>
              </a:spcBef>
              <a:spcAft>
                <a:spcPct val="0"/>
              </a:spcAft>
              <a:buClr>
                <a:schemeClr val="hlink"/>
              </a:buClr>
              <a:buSzPct val="60000"/>
              <a:buFont typeface="Wingdings" panose="05000000000000000000" pitchFamily="2" charset="2"/>
              <a:buNone/>
              <a:defRPr/>
            </a:pPr>
            <a:r>
              <a:rPr kumimoji="0" lang="zh-CN" altLang="en-US" sz="18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a:t>
            </a:r>
            <a:r>
              <a:rPr kumimoji="0" lang="en-US" altLang="zh-CN" sz="18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a:t>
            </a:r>
            <a:r>
              <a:rPr kumimoji="0" lang="zh-CN" altLang="en-US" sz="18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贸易差额</a:t>
            </a:r>
          </a:p>
          <a:p>
            <a:pPr marL="342900" marR="0" lvl="0" indent="-342900" algn="l" defTabSz="914400" rtl="0" eaLnBrk="1" fontAlgn="base" latinLnBrk="0" hangingPunct="1">
              <a:lnSpc>
                <a:spcPct val="80000"/>
              </a:lnSpc>
              <a:spcBef>
                <a:spcPct val="20000"/>
              </a:spcBef>
              <a:spcAft>
                <a:spcPct val="0"/>
              </a:spcAft>
              <a:buClr>
                <a:schemeClr val="hlink"/>
              </a:buClr>
              <a:buSzPct val="60000"/>
              <a:buFont typeface="Wingdings" panose="05000000000000000000" pitchFamily="2" charset="2"/>
              <a:buNone/>
              <a:defRPr/>
            </a:pPr>
            <a:r>
              <a:rPr kumimoji="0" lang="zh-CN" altLang="en-US" sz="18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a:t>
            </a:r>
            <a:r>
              <a:rPr kumimoji="0" lang="en-US" altLang="zh-CN" sz="18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a:t>
            </a:r>
            <a:r>
              <a:rPr kumimoji="0" lang="zh-CN" altLang="en-US" sz="18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无形收入</a:t>
            </a:r>
          </a:p>
          <a:p>
            <a:pPr marL="342900" marR="0" lvl="0" indent="-342900" algn="l" defTabSz="914400" rtl="0" eaLnBrk="1" fontAlgn="base" latinLnBrk="0" hangingPunct="1">
              <a:lnSpc>
                <a:spcPct val="80000"/>
              </a:lnSpc>
              <a:spcBef>
                <a:spcPct val="20000"/>
              </a:spcBef>
              <a:spcAft>
                <a:spcPct val="0"/>
              </a:spcAft>
              <a:buClr>
                <a:schemeClr val="hlink"/>
              </a:buClr>
              <a:buSzPct val="60000"/>
              <a:buFont typeface="Wingdings" panose="05000000000000000000" pitchFamily="2" charset="2"/>
              <a:buNone/>
              <a:defRPr/>
            </a:pPr>
            <a:r>
              <a:rPr kumimoji="0" lang="zh-CN" altLang="en-US" sz="18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a:t>
            </a:r>
            <a:r>
              <a:rPr kumimoji="0" lang="en-US" altLang="zh-CN" sz="18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a:t>
            </a:r>
            <a:r>
              <a:rPr kumimoji="0" lang="zh-CN" altLang="en-US" sz="18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无形支付</a:t>
            </a:r>
          </a:p>
          <a:p>
            <a:pPr marL="342900" marR="0" lvl="0" indent="-342900" algn="l" defTabSz="914400" rtl="0" eaLnBrk="1" fontAlgn="base" latinLnBrk="0" hangingPunct="1">
              <a:lnSpc>
                <a:spcPct val="80000"/>
              </a:lnSpc>
              <a:spcBef>
                <a:spcPct val="20000"/>
              </a:spcBef>
              <a:spcAft>
                <a:spcPct val="0"/>
              </a:spcAft>
              <a:buClr>
                <a:schemeClr val="hlink"/>
              </a:buClr>
              <a:buSzPct val="60000"/>
              <a:buFont typeface="Wingdings" panose="05000000000000000000" pitchFamily="2" charset="2"/>
              <a:buNone/>
              <a:defRPr/>
            </a:pPr>
            <a:r>
              <a:rPr kumimoji="0" lang="zh-CN" altLang="en-US" sz="18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a:t>
            </a:r>
            <a:r>
              <a:rPr kumimoji="0" lang="en-US" altLang="zh-CN" sz="18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a:t>
            </a:r>
            <a:r>
              <a:rPr kumimoji="0" lang="zh-CN" altLang="en-US" sz="18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无偿转移收入</a:t>
            </a:r>
          </a:p>
          <a:p>
            <a:pPr marL="342900" marR="0" lvl="0" indent="-342900" algn="l" defTabSz="914400" rtl="0" eaLnBrk="1" fontAlgn="base" latinLnBrk="0" hangingPunct="1">
              <a:lnSpc>
                <a:spcPct val="80000"/>
              </a:lnSpc>
              <a:spcBef>
                <a:spcPct val="20000"/>
              </a:spcBef>
              <a:spcAft>
                <a:spcPct val="0"/>
              </a:spcAft>
              <a:buClr>
                <a:schemeClr val="hlink"/>
              </a:buClr>
              <a:buSzPct val="60000"/>
              <a:buFontTx/>
              <a:buNone/>
              <a:defRPr/>
            </a:pPr>
            <a:r>
              <a:rPr kumimoji="0" lang="zh-CN" altLang="en-US" sz="18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a:t>
            </a:r>
            <a:r>
              <a:rPr kumimoji="0" lang="en-US" altLang="zh-CN" sz="18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a:t>
            </a:r>
            <a:r>
              <a:rPr kumimoji="0" lang="zh-CN" altLang="en-US" sz="18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无偿转移支出</a:t>
            </a:r>
          </a:p>
          <a:p>
            <a:pPr marL="342900" marR="0" lvl="0" indent="-342900" algn="l" defTabSz="914400" rtl="0" eaLnBrk="1" fontAlgn="base" latinLnBrk="0" hangingPunct="1">
              <a:lnSpc>
                <a:spcPct val="80000"/>
              </a:lnSpc>
              <a:spcBef>
                <a:spcPct val="20000"/>
              </a:spcBef>
              <a:spcAft>
                <a:spcPct val="0"/>
              </a:spcAft>
              <a:buClr>
                <a:schemeClr val="hlink"/>
              </a:buClr>
              <a:buSzPct val="60000"/>
              <a:buFontTx/>
              <a:buNone/>
              <a:defRPr/>
            </a:pPr>
            <a:r>
              <a:rPr kumimoji="0" lang="zh-CN" altLang="en-US" sz="18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a:t>
            </a:r>
            <a:r>
              <a:rPr kumimoji="0" lang="en-US" altLang="zh-CN" sz="18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a:t>
            </a:r>
            <a:r>
              <a:rPr kumimoji="0" lang="zh-CN" altLang="en-US" sz="18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经常项目差额</a:t>
            </a:r>
          </a:p>
          <a:p>
            <a:pPr marL="342900" marR="0" lvl="0" indent="-342900" algn="l" defTabSz="914400" rtl="0" eaLnBrk="1" fontAlgn="base" latinLnBrk="0" hangingPunct="1">
              <a:lnSpc>
                <a:spcPct val="80000"/>
              </a:lnSpc>
              <a:spcBef>
                <a:spcPct val="20000"/>
              </a:spcBef>
              <a:spcAft>
                <a:spcPct val="0"/>
              </a:spcAft>
              <a:buClr>
                <a:schemeClr val="hlink"/>
              </a:buClr>
              <a:buSzPct val="60000"/>
              <a:buFontTx/>
              <a:buNone/>
              <a:defRPr/>
            </a:pPr>
            <a:r>
              <a:rPr kumimoji="0" lang="zh-CN" altLang="en-US" sz="18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a:t>
            </a:r>
            <a:r>
              <a:rPr kumimoji="0" lang="en-US" altLang="zh-CN" sz="18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a:t>
            </a:r>
            <a:r>
              <a:rPr kumimoji="0" lang="zh-CN" altLang="en-US" sz="18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长期资本流入</a:t>
            </a:r>
          </a:p>
          <a:p>
            <a:pPr marL="342900" marR="0" lvl="0" indent="-342900" algn="l" defTabSz="914400" rtl="0" eaLnBrk="1" fontAlgn="base" latinLnBrk="0" hangingPunct="1">
              <a:lnSpc>
                <a:spcPct val="80000"/>
              </a:lnSpc>
              <a:spcBef>
                <a:spcPct val="20000"/>
              </a:spcBef>
              <a:spcAft>
                <a:spcPct val="0"/>
              </a:spcAft>
              <a:buClr>
                <a:schemeClr val="hlink"/>
              </a:buClr>
              <a:buSzPct val="60000"/>
              <a:buFontTx/>
              <a:buNone/>
              <a:defRPr/>
            </a:pPr>
            <a:r>
              <a:rPr kumimoji="0" lang="zh-CN" altLang="en-US" sz="18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a:t>
            </a:r>
            <a:r>
              <a:rPr kumimoji="0" lang="en-US" altLang="zh-CN" sz="18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a:t>
            </a:r>
            <a:r>
              <a:rPr kumimoji="0" lang="zh-CN" altLang="en-US" sz="18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长期资本流出</a:t>
            </a:r>
          </a:p>
          <a:p>
            <a:pPr marL="342900" marR="0" lvl="0" indent="-342900" algn="l" defTabSz="914400" rtl="0" eaLnBrk="1" fontAlgn="base" latinLnBrk="0" hangingPunct="1">
              <a:lnSpc>
                <a:spcPct val="80000"/>
              </a:lnSpc>
              <a:spcBef>
                <a:spcPct val="20000"/>
              </a:spcBef>
              <a:spcAft>
                <a:spcPct val="0"/>
              </a:spcAft>
              <a:buClr>
                <a:schemeClr val="hlink"/>
              </a:buClr>
              <a:buSzPct val="60000"/>
              <a:buFontTx/>
              <a:buNone/>
              <a:defRPr/>
            </a:pPr>
            <a:r>
              <a:rPr kumimoji="0" lang="zh-CN" altLang="en-US" sz="18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a:t>
            </a:r>
            <a:r>
              <a:rPr kumimoji="0" lang="en-US" altLang="zh-CN" sz="18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a:t>
            </a:r>
            <a:r>
              <a:rPr kumimoji="0" lang="zh-CN" altLang="en-US" sz="18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基本差额</a:t>
            </a:r>
          </a:p>
          <a:p>
            <a:pPr marL="342900" marR="0" lvl="0" indent="-342900" algn="l" defTabSz="914400" rtl="0" eaLnBrk="1" fontAlgn="base" latinLnBrk="0" hangingPunct="1">
              <a:lnSpc>
                <a:spcPct val="80000"/>
              </a:lnSpc>
              <a:spcBef>
                <a:spcPct val="20000"/>
              </a:spcBef>
              <a:spcAft>
                <a:spcPct val="0"/>
              </a:spcAft>
              <a:buClr>
                <a:schemeClr val="hlink"/>
              </a:buClr>
              <a:buSzPct val="60000"/>
              <a:buFontTx/>
              <a:buNone/>
              <a:defRPr/>
            </a:pPr>
            <a:r>
              <a:rPr kumimoji="0" lang="en-US" altLang="zh-CN" sz="18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a:t>
            </a:r>
            <a:r>
              <a:rPr kumimoji="0" lang="zh-CN" altLang="en-US" sz="18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私人短期资本流入</a:t>
            </a:r>
          </a:p>
          <a:p>
            <a:pPr marL="342900" marR="0" lvl="0" indent="-342900" algn="l" defTabSz="914400" rtl="0" eaLnBrk="1" fontAlgn="base" latinLnBrk="0" hangingPunct="1">
              <a:lnSpc>
                <a:spcPct val="80000"/>
              </a:lnSpc>
              <a:spcBef>
                <a:spcPct val="20000"/>
              </a:spcBef>
              <a:spcAft>
                <a:spcPct val="0"/>
              </a:spcAft>
              <a:buClr>
                <a:schemeClr val="hlink"/>
              </a:buClr>
              <a:buSzPct val="60000"/>
              <a:buFontTx/>
              <a:buNone/>
              <a:defRPr/>
            </a:pPr>
            <a:r>
              <a:rPr kumimoji="0" lang="en-US" altLang="zh-CN" sz="18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a:t>
            </a:r>
            <a:r>
              <a:rPr kumimoji="0" lang="zh-CN" altLang="en-US" sz="18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私人短期资本流出</a:t>
            </a:r>
          </a:p>
          <a:p>
            <a:pPr marL="342900" marR="0" lvl="0" indent="-342900" algn="l" defTabSz="914400" rtl="0" eaLnBrk="1" fontAlgn="base" latinLnBrk="0" hangingPunct="1">
              <a:lnSpc>
                <a:spcPct val="80000"/>
              </a:lnSpc>
              <a:spcBef>
                <a:spcPct val="20000"/>
              </a:spcBef>
              <a:spcAft>
                <a:spcPct val="0"/>
              </a:spcAft>
              <a:buClr>
                <a:schemeClr val="hlink"/>
              </a:buClr>
              <a:buSzPct val="60000"/>
              <a:buFontTx/>
              <a:buNone/>
              <a:defRPr/>
            </a:pPr>
            <a:r>
              <a:rPr kumimoji="0" lang="en-US" altLang="zh-CN" sz="18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a:t>
            </a:r>
            <a:r>
              <a:rPr kumimoji="0" lang="zh-CN" altLang="en-US" sz="18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官方结算差额</a:t>
            </a:r>
          </a:p>
          <a:p>
            <a:pPr marL="342900" marR="0" lvl="0" indent="-342900" algn="l" defTabSz="914400" rtl="0" eaLnBrk="1" fontAlgn="base" latinLnBrk="0" hangingPunct="1">
              <a:lnSpc>
                <a:spcPct val="80000"/>
              </a:lnSpc>
              <a:spcBef>
                <a:spcPct val="20000"/>
              </a:spcBef>
              <a:spcAft>
                <a:spcPct val="0"/>
              </a:spcAft>
              <a:buClr>
                <a:schemeClr val="hlink"/>
              </a:buClr>
              <a:buSzPct val="60000"/>
              <a:buFontTx/>
              <a:buNone/>
              <a:defRPr/>
            </a:pPr>
            <a:r>
              <a:rPr kumimoji="0" lang="en-US" altLang="zh-CN" sz="18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a:t>
            </a:r>
            <a:r>
              <a:rPr kumimoji="0" lang="zh-CN" altLang="en-US" sz="18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官方借款</a:t>
            </a:r>
          </a:p>
          <a:p>
            <a:pPr marL="342900" marR="0" lvl="0" indent="-342900" algn="l" defTabSz="914400" rtl="0" eaLnBrk="1" fontAlgn="base" latinLnBrk="0" hangingPunct="1">
              <a:lnSpc>
                <a:spcPct val="80000"/>
              </a:lnSpc>
              <a:spcBef>
                <a:spcPct val="20000"/>
              </a:spcBef>
              <a:spcAft>
                <a:spcPct val="0"/>
              </a:spcAft>
              <a:buClr>
                <a:schemeClr val="hlink"/>
              </a:buClr>
              <a:buSzPct val="60000"/>
              <a:buFontTx/>
              <a:buNone/>
              <a:defRPr/>
            </a:pPr>
            <a:r>
              <a:rPr kumimoji="0" lang="en-US" altLang="zh-CN" sz="18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a:t>
            </a:r>
            <a:r>
              <a:rPr kumimoji="0" lang="zh-CN" altLang="en-US" sz="18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官方贷款</a:t>
            </a:r>
          </a:p>
          <a:p>
            <a:pPr marL="342900" marR="0" lvl="0" indent="-342900" algn="l" defTabSz="914400" rtl="0" eaLnBrk="1" fontAlgn="base" latinLnBrk="0" hangingPunct="1">
              <a:lnSpc>
                <a:spcPct val="80000"/>
              </a:lnSpc>
              <a:spcBef>
                <a:spcPct val="20000"/>
              </a:spcBef>
              <a:spcAft>
                <a:spcPct val="0"/>
              </a:spcAft>
              <a:buClr>
                <a:schemeClr val="hlink"/>
              </a:buClr>
              <a:buSzPct val="60000"/>
              <a:buFontTx/>
              <a:buNone/>
              <a:defRPr/>
            </a:pPr>
            <a:r>
              <a:rPr kumimoji="0" lang="en-US" altLang="zh-CN" sz="18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a:t>
            </a:r>
            <a:r>
              <a:rPr kumimoji="0" lang="zh-CN" altLang="en-US" sz="18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综合差额</a:t>
            </a:r>
          </a:p>
          <a:p>
            <a:pPr marL="342900" marR="0" lvl="0" indent="-342900" algn="l" defTabSz="914400" rtl="0" eaLnBrk="1" fontAlgn="base" latinLnBrk="0" hangingPunct="1">
              <a:lnSpc>
                <a:spcPct val="80000"/>
              </a:lnSpc>
              <a:spcBef>
                <a:spcPct val="20000"/>
              </a:spcBef>
              <a:spcAft>
                <a:spcPct val="0"/>
              </a:spcAft>
              <a:buClr>
                <a:schemeClr val="hlink"/>
              </a:buClr>
              <a:buSzPct val="60000"/>
              <a:buFont typeface="Wingdings" panose="05000000000000000000" pitchFamily="2" charset="2"/>
              <a:buNone/>
              <a:defRPr/>
            </a:pPr>
            <a:endParaRPr kumimoji="0" lang="en-US" altLang="zh-CN" sz="18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7" name="Rectangle 3"/>
          <p:cNvSpPr>
            <a:spLocks noGrp="1" noChangeArrowheads="1"/>
          </p:cNvSpPr>
          <p:nvPr>
            <p:ph idx="1"/>
          </p:nvPr>
        </p:nvSpPr>
        <p:spPr>
          <a:xfrm>
            <a:off x="622300" y="342900"/>
            <a:ext cx="7991475" cy="4686300"/>
          </a:xfrm>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1.</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意义</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(1)</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全面掌握本国国际收支的差额变动情况，防止出现根本性的不平衡</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(2)</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分析和预测资本国际流向的变化</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(3)</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分析和预测国际金融市场利率和主要国际货币汇率的变动趋势</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(4)</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预测关系密切的国家的对外贸易、金融政策的动向。</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(5)</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制定日后各项政策和发展规划的重要依据。</a:t>
            </a:r>
            <a:endParaRPr kumimoji="0" lang="zh-CN" altLang="en-US" sz="2400" b="0"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endParaRPr>
          </a:p>
        </p:txBody>
      </p:sp>
      <p:sp>
        <p:nvSpPr>
          <p:cNvPr id="3" name="Rectangle 27"/>
          <p:cNvSpPr/>
          <p:nvPr/>
        </p:nvSpPr>
        <p:spPr bwMode="gray">
          <a:xfrm>
            <a:off x="762000" y="342900"/>
            <a:ext cx="4119563" cy="455613"/>
          </a:xfrm>
          <a:prstGeom prst="rect">
            <a:avLst/>
          </a:prstGeom>
          <a:gradFill>
            <a:gsLst>
              <a:gs pos="50000">
                <a:srgbClr val="F8E786"/>
              </a:gs>
              <a:gs pos="0">
                <a:srgbClr val="FAEFAE"/>
              </a:gs>
              <a:gs pos="100000">
                <a:srgbClr val="F5DE5D"/>
              </a:gs>
            </a:gsLst>
            <a:lin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lnSpcReduction="10000"/>
          </a:bodyPr>
          <a:lstStyle/>
          <a:p>
            <a:pPr marL="0" marR="0" indent="0" algn="ctr" defTabSz="914400" rtl="0" eaLnBrk="0" fontAlgn="base" latinLnBrk="0" hangingPunct="0">
              <a:lnSpc>
                <a:spcPct val="100000"/>
              </a:lnSpc>
              <a:spcBef>
                <a:spcPct val="0"/>
              </a:spcBef>
              <a:spcAft>
                <a:spcPct val="0"/>
              </a:spcAft>
              <a:buClrTx/>
              <a:buSzTx/>
              <a:buFontTx/>
              <a:buNone/>
            </a:pPr>
            <a:r>
              <a:rPr kumimoji="0" lang="zh-CN" altLang="en-US" sz="2400" b="1" i="0" u="none" strike="noStrike" kern="0" cap="none" spc="0" normalizeH="0" baseline="0" noProof="0" dirty="0">
                <a:ln>
                  <a:noFill/>
                </a:ln>
                <a:solidFill>
                  <a:srgbClr val="FF6600"/>
                </a:solidFill>
                <a:effectLst>
                  <a:outerShdw blurRad="38100" dist="38100" dir="2700000" algn="tl">
                    <a:srgbClr val="000000"/>
                  </a:outerShdw>
                </a:effectLst>
                <a:uLnTx/>
                <a:uFillTx/>
                <a:latin typeface="宋体" panose="02010600030101010101" pitchFamily="2" charset="-122"/>
                <a:ea typeface="+mn-ea"/>
                <a:cs typeface="+mn-cs"/>
                <a:sym typeface="+mn-ea"/>
              </a:rPr>
              <a:t>二、对国际收支平衡表的分析</a:t>
            </a:r>
            <a:endParaRPr kumimoji="0" lang="zh-CN" altLang="en-US" sz="2400" b="1" i="0" u="none" strike="noStrike" kern="1200" cap="none" spc="0" normalizeH="0" baseline="0" noProof="1">
              <a:solidFill>
                <a:schemeClr val="bg1"/>
              </a:solidFill>
              <a:latin typeface="微软雅黑" panose="020B0503020204020204" charset="-122"/>
              <a:ea typeface="微软雅黑" panose="020B0503020204020204" charset="-122"/>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39267">
                                            <p:txEl>
                                              <p:pRg st="1" end="1"/>
                                            </p:txEl>
                                          </p:spTgt>
                                        </p:tgtEl>
                                        <p:attrNameLst>
                                          <p:attrName>style.visibility</p:attrName>
                                        </p:attrNameLst>
                                      </p:cBhvr>
                                      <p:to>
                                        <p:strVal val="visible"/>
                                      </p:to>
                                    </p:set>
                                    <p:animEffect transition="in" filter="wipe(down)">
                                      <p:cBhvr>
                                        <p:cTn id="12" dur="500"/>
                                        <p:tgtEl>
                                          <p:spTgt spid="139267">
                                            <p:txEl>
                                              <p:pRg st="1" end="1"/>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139267">
                                            <p:txEl>
                                              <p:pRg st="2" end="2"/>
                                            </p:txEl>
                                          </p:spTgt>
                                        </p:tgtEl>
                                        <p:attrNameLst>
                                          <p:attrName>style.visibility</p:attrName>
                                        </p:attrNameLst>
                                      </p:cBhvr>
                                      <p:to>
                                        <p:strVal val="visible"/>
                                      </p:to>
                                    </p:set>
                                    <p:animEffect transition="in" filter="wipe(down)">
                                      <p:cBhvr>
                                        <p:cTn id="15" dur="500"/>
                                        <p:tgtEl>
                                          <p:spTgt spid="139267">
                                            <p:txEl>
                                              <p:pRg st="2" end="2"/>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139267">
                                            <p:txEl>
                                              <p:pRg st="3" end="3"/>
                                            </p:txEl>
                                          </p:spTgt>
                                        </p:tgtEl>
                                        <p:attrNameLst>
                                          <p:attrName>style.visibility</p:attrName>
                                        </p:attrNameLst>
                                      </p:cBhvr>
                                      <p:to>
                                        <p:strVal val="visible"/>
                                      </p:to>
                                    </p:set>
                                    <p:animEffect transition="in" filter="wipe(down)">
                                      <p:cBhvr>
                                        <p:cTn id="18" dur="500"/>
                                        <p:tgtEl>
                                          <p:spTgt spid="139267">
                                            <p:txEl>
                                              <p:pRg st="3" end="3"/>
                                            </p:txEl>
                                          </p:spTgt>
                                        </p:tgtEl>
                                      </p:cBhvr>
                                    </p:animEffect>
                                  </p:childTnLst>
                                </p:cTn>
                              </p:par>
                              <p:par>
                                <p:cTn id="19" presetID="22" presetClass="entr" presetSubtype="4" fill="hold" nodeType="withEffect">
                                  <p:stCondLst>
                                    <p:cond delay="0"/>
                                  </p:stCondLst>
                                  <p:childTnLst>
                                    <p:set>
                                      <p:cBhvr>
                                        <p:cTn id="20" dur="1" fill="hold">
                                          <p:stCondLst>
                                            <p:cond delay="0"/>
                                          </p:stCondLst>
                                        </p:cTn>
                                        <p:tgtEl>
                                          <p:spTgt spid="139267">
                                            <p:txEl>
                                              <p:pRg st="4" end="4"/>
                                            </p:txEl>
                                          </p:spTgt>
                                        </p:tgtEl>
                                        <p:attrNameLst>
                                          <p:attrName>style.visibility</p:attrName>
                                        </p:attrNameLst>
                                      </p:cBhvr>
                                      <p:to>
                                        <p:strVal val="visible"/>
                                      </p:to>
                                    </p:set>
                                    <p:animEffect transition="in" filter="wipe(down)">
                                      <p:cBhvr>
                                        <p:cTn id="21" dur="500"/>
                                        <p:tgtEl>
                                          <p:spTgt spid="139267">
                                            <p:txEl>
                                              <p:pRg st="4" end="4"/>
                                            </p:txEl>
                                          </p:spTgt>
                                        </p:tgtEl>
                                      </p:cBhvr>
                                    </p:animEffect>
                                  </p:childTnLst>
                                </p:cTn>
                              </p:par>
                              <p:par>
                                <p:cTn id="22" presetID="22" presetClass="entr" presetSubtype="4" fill="hold" nodeType="withEffect">
                                  <p:stCondLst>
                                    <p:cond delay="0"/>
                                  </p:stCondLst>
                                  <p:childTnLst>
                                    <p:set>
                                      <p:cBhvr>
                                        <p:cTn id="23" dur="1" fill="hold">
                                          <p:stCondLst>
                                            <p:cond delay="0"/>
                                          </p:stCondLst>
                                        </p:cTn>
                                        <p:tgtEl>
                                          <p:spTgt spid="139267">
                                            <p:txEl>
                                              <p:pRg st="5" end="5"/>
                                            </p:txEl>
                                          </p:spTgt>
                                        </p:tgtEl>
                                        <p:attrNameLst>
                                          <p:attrName>style.visibility</p:attrName>
                                        </p:attrNameLst>
                                      </p:cBhvr>
                                      <p:to>
                                        <p:strVal val="visible"/>
                                      </p:to>
                                    </p:set>
                                    <p:animEffect transition="in" filter="wipe(down)">
                                      <p:cBhvr>
                                        <p:cTn id="24" dur="500"/>
                                        <p:tgtEl>
                                          <p:spTgt spid="139267">
                                            <p:txEl>
                                              <p:pRg st="5" end="5"/>
                                            </p:txEl>
                                          </p:spTgt>
                                        </p:tgtEl>
                                      </p:cBhvr>
                                    </p:animEffect>
                                  </p:childTnLst>
                                </p:cTn>
                              </p:par>
                              <p:par>
                                <p:cTn id="25" presetID="22" presetClass="entr" presetSubtype="4" fill="hold" nodeType="withEffect">
                                  <p:stCondLst>
                                    <p:cond delay="0"/>
                                  </p:stCondLst>
                                  <p:childTnLst>
                                    <p:set>
                                      <p:cBhvr>
                                        <p:cTn id="26" dur="1" fill="hold">
                                          <p:stCondLst>
                                            <p:cond delay="0"/>
                                          </p:stCondLst>
                                        </p:cTn>
                                        <p:tgtEl>
                                          <p:spTgt spid="139267">
                                            <p:txEl>
                                              <p:pRg st="6" end="6"/>
                                            </p:txEl>
                                          </p:spTgt>
                                        </p:tgtEl>
                                        <p:attrNameLst>
                                          <p:attrName>style.visibility</p:attrName>
                                        </p:attrNameLst>
                                      </p:cBhvr>
                                      <p:to>
                                        <p:strVal val="visible"/>
                                      </p:to>
                                    </p:set>
                                    <p:animEffect transition="in" filter="wipe(down)">
                                      <p:cBhvr>
                                        <p:cTn id="27" dur="500"/>
                                        <p:tgtEl>
                                          <p:spTgt spid="13926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圆角矩形 25"/>
          <p:cNvSpPr/>
          <p:nvPr/>
        </p:nvSpPr>
        <p:spPr>
          <a:xfrm>
            <a:off x="762000" y="1300163"/>
            <a:ext cx="3263900" cy="617538"/>
          </a:xfrm>
          <a:prstGeom prst="roundRect">
            <a:avLst>
              <a:gd name="adj" fmla="val 50000"/>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indent="0" algn="ctr" defTabSz="914400" rtl="0" eaLnBrk="0" fontAlgn="auto" latinLnBrk="0" hangingPunct="0">
              <a:lnSpc>
                <a:spcPct val="100000"/>
              </a:lnSpc>
              <a:spcBef>
                <a:spcPct val="0"/>
              </a:spcBef>
              <a:spcAft>
                <a:spcPct val="0"/>
              </a:spcAft>
              <a:buClrTx/>
              <a:buSzTx/>
              <a:buFontTx/>
              <a:buNone/>
            </a:pPr>
            <a:r>
              <a:rPr kumimoji="0" lang="zh-CN" altLang="en-US" sz="2400" b="1" i="0" u="none" strike="noStrike" kern="1200" cap="none" spc="0" normalizeH="0" baseline="0" noProof="1">
                <a:solidFill>
                  <a:schemeClr val="bg1"/>
                </a:solidFill>
                <a:latin typeface="微软雅黑" panose="020B0503020204020204" charset="-122"/>
                <a:ea typeface="微软雅黑" panose="020B0503020204020204" charset="-122"/>
                <a:cs typeface="微软雅黑" panose="020B0503020204020204" charset="-122"/>
              </a:rPr>
              <a:t>（</a:t>
            </a:r>
            <a:r>
              <a:rPr kumimoji="0" lang="en-US" altLang="zh-CN" sz="2400" b="1" i="0" u="none" strike="noStrike" kern="1200" cap="none" spc="0" normalizeH="0" baseline="0" noProof="1">
                <a:solidFill>
                  <a:schemeClr val="bg1"/>
                </a:solidFill>
                <a:latin typeface="微软雅黑" panose="020B0503020204020204" charset="-122"/>
                <a:ea typeface="微软雅黑" panose="020B0503020204020204" charset="-122"/>
                <a:cs typeface="微软雅黑" panose="020B0503020204020204" charset="-122"/>
              </a:rPr>
              <a:t>1</a:t>
            </a:r>
            <a:r>
              <a:rPr kumimoji="0" lang="zh-CN" altLang="en-US" sz="2400" b="1" i="0" u="none" strike="noStrike" kern="1200" cap="none" spc="0" normalizeH="0" baseline="0" noProof="1">
                <a:solidFill>
                  <a:schemeClr val="bg1"/>
                </a:solidFill>
                <a:latin typeface="微软雅黑" panose="020B0503020204020204" charset="-122"/>
                <a:ea typeface="微软雅黑" panose="020B0503020204020204" charset="-122"/>
                <a:cs typeface="微软雅黑" panose="020B0503020204020204" charset="-122"/>
              </a:rPr>
              <a:t>）静态分析</a:t>
            </a:r>
          </a:p>
        </p:txBody>
      </p:sp>
      <p:sp>
        <p:nvSpPr>
          <p:cNvPr id="3" name="Rectangle 27"/>
          <p:cNvSpPr/>
          <p:nvPr/>
        </p:nvSpPr>
        <p:spPr bwMode="gray">
          <a:xfrm>
            <a:off x="762000" y="342900"/>
            <a:ext cx="4119563" cy="455613"/>
          </a:xfrm>
          <a:prstGeom prst="rect">
            <a:avLst/>
          </a:prstGeom>
          <a:gradFill>
            <a:gsLst>
              <a:gs pos="50000">
                <a:srgbClr val="F8E786"/>
              </a:gs>
              <a:gs pos="0">
                <a:srgbClr val="FAEFAE"/>
              </a:gs>
              <a:gs pos="100000">
                <a:srgbClr val="F5DE5D"/>
              </a:gs>
            </a:gsLst>
            <a:lin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lnSpcReduction="10000"/>
          </a:bodyPr>
          <a:lstStyle/>
          <a:p>
            <a:pPr marL="0" marR="0" indent="0" algn="ctr" defTabSz="914400" rtl="0" eaLnBrk="0" fontAlgn="base" latinLnBrk="0" hangingPunct="0">
              <a:lnSpc>
                <a:spcPct val="100000"/>
              </a:lnSpc>
              <a:spcBef>
                <a:spcPct val="0"/>
              </a:spcBef>
              <a:spcAft>
                <a:spcPct val="0"/>
              </a:spcAft>
              <a:buClrTx/>
              <a:buSzTx/>
              <a:buFontTx/>
              <a:buNone/>
            </a:pPr>
            <a:r>
              <a:rPr kumimoji="0" lang="zh-CN" altLang="en-US" sz="2400" b="1" i="0" u="none" strike="noStrike" kern="0" cap="none" spc="0" normalizeH="0" baseline="0" noProof="0" dirty="0">
                <a:ln>
                  <a:noFill/>
                </a:ln>
                <a:solidFill>
                  <a:srgbClr val="FF6600"/>
                </a:solidFill>
                <a:effectLst>
                  <a:outerShdw blurRad="38100" dist="38100" dir="2700000" algn="tl">
                    <a:srgbClr val="000000"/>
                  </a:outerShdw>
                </a:effectLst>
                <a:uLnTx/>
                <a:uFillTx/>
                <a:latin typeface="宋体" panose="02010600030101010101" pitchFamily="2" charset="-122"/>
                <a:ea typeface="+mn-ea"/>
                <a:cs typeface="+mn-cs"/>
                <a:sym typeface="+mn-ea"/>
              </a:rPr>
              <a:t>2.国际收支平衡表的分析</a:t>
            </a:r>
            <a:endParaRPr kumimoji="0" lang="zh-CN" altLang="en-US" sz="2400" b="1" i="0" u="none" strike="noStrike" kern="0" cap="none" spc="0" normalizeH="0" baseline="0" noProof="0" dirty="0">
              <a:ln>
                <a:noFill/>
              </a:ln>
              <a:solidFill>
                <a:srgbClr val="FF6600"/>
              </a:solidFill>
              <a:effectLst>
                <a:outerShdw blurRad="38100" dist="38100" dir="2700000" algn="tl">
                  <a:srgbClr val="000000"/>
                </a:outerShdw>
              </a:effectLst>
              <a:uLnTx/>
              <a:uFillTx/>
              <a:latin typeface="宋体" panose="02010600030101010101" pitchFamily="2" charset="-122"/>
              <a:ea typeface="+mn-ea"/>
              <a:cs typeface="+mn-cs"/>
              <a:sym typeface="+mn-lt"/>
            </a:endParaRPr>
          </a:p>
        </p:txBody>
      </p:sp>
      <p:sp>
        <p:nvSpPr>
          <p:cNvPr id="2" name="圆角矩形 1"/>
          <p:cNvSpPr/>
          <p:nvPr/>
        </p:nvSpPr>
        <p:spPr>
          <a:xfrm>
            <a:off x="762000" y="2062163"/>
            <a:ext cx="3263900" cy="617538"/>
          </a:xfrm>
          <a:prstGeom prst="roundRect">
            <a:avLst>
              <a:gd name="adj" fmla="val 50000"/>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indent="0" algn="ctr" defTabSz="914400" rtl="0" eaLnBrk="0" fontAlgn="auto" latinLnBrk="0" hangingPunct="0">
              <a:lnSpc>
                <a:spcPct val="100000"/>
              </a:lnSpc>
              <a:spcBef>
                <a:spcPct val="0"/>
              </a:spcBef>
              <a:spcAft>
                <a:spcPct val="0"/>
              </a:spcAft>
              <a:buClrTx/>
              <a:buSzTx/>
              <a:buFontTx/>
              <a:buNone/>
            </a:pPr>
            <a:r>
              <a:rPr kumimoji="0" lang="zh-CN" altLang="en-US" sz="2400" b="1" i="0" u="none" strike="noStrike" kern="1200" cap="none" spc="0" normalizeH="0" baseline="0" noProof="1">
                <a:solidFill>
                  <a:schemeClr val="bg1"/>
                </a:solidFill>
                <a:latin typeface="微软雅黑" panose="020B0503020204020204" charset="-122"/>
                <a:ea typeface="微软雅黑" panose="020B0503020204020204" charset="-122"/>
                <a:cs typeface="微软雅黑" panose="020B0503020204020204" charset="-122"/>
              </a:rPr>
              <a:t>（</a:t>
            </a:r>
            <a:r>
              <a:rPr kumimoji="0" lang="en-US" altLang="zh-CN" sz="2400" b="1" i="0" u="none" strike="noStrike" kern="1200" cap="none" spc="0" normalizeH="0" baseline="0" noProof="1">
                <a:solidFill>
                  <a:schemeClr val="bg1"/>
                </a:solidFill>
                <a:latin typeface="微软雅黑" panose="020B0503020204020204" charset="-122"/>
                <a:ea typeface="微软雅黑" panose="020B0503020204020204" charset="-122"/>
                <a:cs typeface="微软雅黑" panose="020B0503020204020204" charset="-122"/>
              </a:rPr>
              <a:t>2</a:t>
            </a:r>
            <a:r>
              <a:rPr kumimoji="0" lang="zh-CN" altLang="en-US" sz="2400" b="1" i="0" u="none" strike="noStrike" kern="1200" cap="none" spc="0" normalizeH="0" baseline="0" noProof="1">
                <a:solidFill>
                  <a:schemeClr val="bg1"/>
                </a:solidFill>
                <a:latin typeface="微软雅黑" panose="020B0503020204020204" charset="-122"/>
                <a:ea typeface="微软雅黑" panose="020B0503020204020204" charset="-122"/>
                <a:cs typeface="微软雅黑" panose="020B0503020204020204" charset="-122"/>
              </a:rPr>
              <a:t>）动态分析</a:t>
            </a:r>
          </a:p>
        </p:txBody>
      </p:sp>
      <p:sp>
        <p:nvSpPr>
          <p:cNvPr id="4" name="圆角矩形 3"/>
          <p:cNvSpPr/>
          <p:nvPr/>
        </p:nvSpPr>
        <p:spPr>
          <a:xfrm>
            <a:off x="762000" y="2824163"/>
            <a:ext cx="3263900" cy="617538"/>
          </a:xfrm>
          <a:prstGeom prst="roundRect">
            <a:avLst>
              <a:gd name="adj" fmla="val 50000"/>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indent="0" algn="ctr" defTabSz="914400" rtl="0" eaLnBrk="0" fontAlgn="auto" latinLnBrk="0" hangingPunct="0">
              <a:lnSpc>
                <a:spcPct val="100000"/>
              </a:lnSpc>
              <a:spcBef>
                <a:spcPct val="0"/>
              </a:spcBef>
              <a:spcAft>
                <a:spcPct val="0"/>
              </a:spcAft>
              <a:buClrTx/>
              <a:buSzTx/>
              <a:buFontTx/>
              <a:buNone/>
            </a:pPr>
            <a:r>
              <a:rPr kumimoji="0" lang="zh-CN" altLang="en-US" sz="2400" b="1" i="0" u="none" strike="noStrike" kern="1200" cap="none" spc="0" normalizeH="0" baseline="0" noProof="1">
                <a:solidFill>
                  <a:schemeClr val="bg1"/>
                </a:solidFill>
                <a:latin typeface="微软雅黑" panose="020B0503020204020204" charset="-122"/>
                <a:ea typeface="微软雅黑" panose="020B0503020204020204" charset="-122"/>
                <a:cs typeface="微软雅黑" panose="020B0503020204020204" charset="-122"/>
              </a:rPr>
              <a:t>（</a:t>
            </a:r>
            <a:r>
              <a:rPr kumimoji="0" lang="en-US" altLang="zh-CN" sz="2400" b="1" i="0" u="none" strike="noStrike" kern="1200" cap="none" spc="0" normalizeH="0" baseline="0" noProof="1">
                <a:solidFill>
                  <a:schemeClr val="bg1"/>
                </a:solidFill>
                <a:latin typeface="微软雅黑" panose="020B0503020204020204" charset="-122"/>
                <a:ea typeface="微软雅黑" panose="020B0503020204020204" charset="-122"/>
                <a:cs typeface="微软雅黑" panose="020B0503020204020204" charset="-122"/>
              </a:rPr>
              <a:t>3</a:t>
            </a:r>
            <a:r>
              <a:rPr kumimoji="0" lang="zh-CN" altLang="en-US" sz="2400" b="1" i="0" u="none" strike="noStrike" kern="1200" cap="none" spc="0" normalizeH="0" baseline="0" noProof="1">
                <a:solidFill>
                  <a:schemeClr val="bg1"/>
                </a:solidFill>
                <a:latin typeface="微软雅黑" panose="020B0503020204020204" charset="-122"/>
                <a:ea typeface="微软雅黑" panose="020B0503020204020204" charset="-122"/>
                <a:cs typeface="微软雅黑" panose="020B0503020204020204" charset="-122"/>
              </a:rPr>
              <a:t>）横向分析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6" grpId="1" animBg="1"/>
      <p:bldP spid="3" grpId="0" animBg="1"/>
      <p:bldP spid="3" grpId="1" animBg="1"/>
      <p:bldP spid="2" grpId="0" animBg="1"/>
      <p:bldP spid="2" grpId="1" animBg="1"/>
      <p:bldP spid="4" grpId="0" animBg="1"/>
      <p:bldP spid="4"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5" name="Rectangle 3"/>
          <p:cNvSpPr>
            <a:spLocks noGrp="1" noChangeArrowheads="1"/>
          </p:cNvSpPr>
          <p:nvPr>
            <p:ph idx="1"/>
          </p:nvPr>
        </p:nvSpPr>
        <p:spPr>
          <a:xfrm>
            <a:off x="457200" y="228600"/>
            <a:ext cx="8139113" cy="4686300"/>
          </a:xfrm>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zh-CN" altLang="en-US" sz="27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1</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自主性交易</a:t>
            </a:r>
            <a:r>
              <a:rPr kumimoji="0" lang="en-US" altLang="zh-CN" sz="2400" b="0"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(Autonomous Transactions)</a:t>
            </a:r>
            <a:r>
              <a:rPr kumimoji="0" lang="zh-CN" altLang="en-US" sz="2400" b="0"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又称</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事前交易，指一国居民出自切身利益考虑自发进行的实质性国际经济交易。</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2</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调节性交易</a:t>
            </a:r>
            <a:r>
              <a:rPr kumimoji="0" lang="en-US" altLang="zh-CN" sz="2400" b="0"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(Accommodating Transactions),</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又称事</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后交易，即由自主性交易派生出来的补偿性的国际经济交易。</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人们在分析国际收支顺差或逆差时，考虑的是自主性交易差额。</a:t>
            </a:r>
            <a:endParaRPr kumimoji="0" lang="zh-CN" altLang="en-US" sz="24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p:txBody>
      </p:sp>
      <p:sp>
        <p:nvSpPr>
          <p:cNvPr id="3" name="Rectangle 27"/>
          <p:cNvSpPr/>
          <p:nvPr/>
        </p:nvSpPr>
        <p:spPr bwMode="gray">
          <a:xfrm>
            <a:off x="762000" y="744538"/>
            <a:ext cx="3284538" cy="454025"/>
          </a:xfrm>
          <a:prstGeom prst="rect">
            <a:avLst/>
          </a:prstGeom>
          <a:gradFill>
            <a:gsLst>
              <a:gs pos="50000">
                <a:srgbClr val="F8E786"/>
              </a:gs>
              <a:gs pos="0">
                <a:srgbClr val="FAEFAE"/>
              </a:gs>
              <a:gs pos="100000">
                <a:srgbClr val="F5DE5D"/>
              </a:gs>
            </a:gsLst>
            <a:lin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lnSpcReduction="10000"/>
          </a:bodyPr>
          <a:lstStyle/>
          <a:p>
            <a:pPr marL="0" marR="0" indent="0" algn="ctr" defTabSz="914400" rtl="0" eaLnBrk="0" fontAlgn="base" latinLnBrk="0" hangingPunct="0">
              <a:lnSpc>
                <a:spcPct val="100000"/>
              </a:lnSpc>
              <a:spcBef>
                <a:spcPct val="0"/>
              </a:spcBef>
              <a:spcAft>
                <a:spcPct val="0"/>
              </a:spcAft>
              <a:buClrTx/>
              <a:buSzTx/>
              <a:buFontTx/>
              <a:buNone/>
            </a:pPr>
            <a:r>
              <a:rPr kumimoji="0" lang="zh-CN" altLang="en-US" sz="2400" b="1" i="0" u="none" strike="noStrike" kern="0" cap="none" spc="0" normalizeH="0" baseline="0" noProof="0" dirty="0">
                <a:ln>
                  <a:noFill/>
                </a:ln>
                <a:solidFill>
                  <a:srgbClr val="FF6600"/>
                </a:solidFill>
                <a:effectLst>
                  <a:outerShdw blurRad="38100" dist="38100" dir="2700000" algn="tl">
                    <a:srgbClr val="000000"/>
                  </a:outerShdw>
                </a:effectLst>
                <a:uLnTx/>
                <a:uFillTx/>
                <a:latin typeface="宋体" panose="02010600030101010101" pitchFamily="2" charset="-122"/>
                <a:ea typeface="+mn-ea"/>
                <a:cs typeface="+mn-cs"/>
                <a:sym typeface="+mn-ea"/>
              </a:rPr>
              <a:t>一、国际交易的分类</a:t>
            </a:r>
            <a:endParaRPr kumimoji="0" lang="zh-CN" altLang="en-US" sz="2400" b="1" i="0" u="none" strike="noStrike" kern="1200" cap="none" spc="0" normalizeH="0" baseline="0" noProof="1">
              <a:solidFill>
                <a:schemeClr val="bg1"/>
              </a:solidFill>
              <a:latin typeface="微软雅黑" panose="020B0503020204020204" charset="-122"/>
              <a:ea typeface="微软雅黑" panose="020B0503020204020204" charset="-122"/>
              <a:cs typeface="+mn-ea"/>
              <a:sym typeface="+mn-lt"/>
            </a:endParaRPr>
          </a:p>
        </p:txBody>
      </p:sp>
      <p:sp>
        <p:nvSpPr>
          <p:cNvPr id="2" name="Rectangle 27"/>
          <p:cNvSpPr/>
          <p:nvPr/>
        </p:nvSpPr>
        <p:spPr bwMode="gray">
          <a:xfrm>
            <a:off x="506413" y="3181350"/>
            <a:ext cx="3795713" cy="455613"/>
          </a:xfrm>
          <a:prstGeom prst="rect">
            <a:avLst/>
          </a:prstGeom>
          <a:gradFill>
            <a:gsLst>
              <a:gs pos="50000">
                <a:srgbClr val="F8E786"/>
              </a:gs>
              <a:gs pos="0">
                <a:srgbClr val="FAEFAE"/>
              </a:gs>
              <a:gs pos="100000">
                <a:srgbClr val="F5DE5D"/>
              </a:gs>
            </a:gsLst>
            <a:lin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lnSpcReduction="10000"/>
          </a:bodyPr>
          <a:lstStyle/>
          <a:p>
            <a:pPr marL="0" marR="0" indent="0" algn="ctr" defTabSz="914400" rtl="0" eaLnBrk="0" fontAlgn="base" latinLnBrk="0" hangingPunct="0">
              <a:lnSpc>
                <a:spcPct val="100000"/>
              </a:lnSpc>
              <a:spcBef>
                <a:spcPct val="0"/>
              </a:spcBef>
              <a:spcAft>
                <a:spcPct val="0"/>
              </a:spcAft>
              <a:buClrTx/>
              <a:buSzTx/>
              <a:buFontTx/>
              <a:buNone/>
            </a:pPr>
            <a:r>
              <a:rPr kumimoji="0" lang="zh-CN" altLang="en-US" sz="2400" b="1" i="0" u="none" strike="noStrike" kern="0" cap="none" spc="0" normalizeH="0" baseline="0" noProof="0" dirty="0">
                <a:ln>
                  <a:noFill/>
                </a:ln>
                <a:solidFill>
                  <a:srgbClr val="FF6600"/>
                </a:solidFill>
                <a:effectLst>
                  <a:outerShdw blurRad="38100" dist="38100" dir="2700000" algn="tl">
                    <a:srgbClr val="000000"/>
                  </a:outerShdw>
                </a:effectLst>
                <a:uLnTx/>
                <a:uFillTx/>
                <a:latin typeface="宋体" panose="02010600030101010101" pitchFamily="2" charset="-122"/>
                <a:ea typeface="+mn-ea"/>
                <a:cs typeface="+mn-cs"/>
                <a:sym typeface="+mn-ea"/>
              </a:rPr>
              <a:t>二、国际收支的平衡与失衡</a:t>
            </a:r>
            <a:endParaRPr kumimoji="0" lang="zh-CN" altLang="en-US" sz="2400" b="1" i="0" u="none" strike="noStrike" kern="1200" cap="none" spc="0" normalizeH="0" baseline="0" noProof="1">
              <a:solidFill>
                <a:schemeClr val="bg1"/>
              </a:solidFill>
              <a:latin typeface="微软雅黑" panose="020B0503020204020204" charset="-122"/>
              <a:ea typeface="微软雅黑" panose="020B0503020204020204" charset="-122"/>
              <a:cs typeface="+mn-ea"/>
              <a:sym typeface="+mn-lt"/>
            </a:endParaRPr>
          </a:p>
        </p:txBody>
      </p:sp>
      <p:sp>
        <p:nvSpPr>
          <p:cNvPr id="4" name="Rectangle 27"/>
          <p:cNvSpPr/>
          <p:nvPr/>
        </p:nvSpPr>
        <p:spPr bwMode="gray">
          <a:xfrm>
            <a:off x="1981200" y="133350"/>
            <a:ext cx="4381500" cy="455613"/>
          </a:xfrm>
          <a:prstGeom prst="rect">
            <a:avLst/>
          </a:prstGeom>
          <a:gradFill>
            <a:gsLst>
              <a:gs pos="50000">
                <a:srgbClr val="F8E786"/>
              </a:gs>
              <a:gs pos="0">
                <a:srgbClr val="FAEFAE"/>
              </a:gs>
              <a:gs pos="100000">
                <a:srgbClr val="F5DE5D"/>
              </a:gs>
            </a:gsLst>
            <a:lin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lnSpcReduction="10000"/>
          </a:bodyPr>
          <a:lstStyle/>
          <a:p>
            <a:pPr marL="0" marR="0" indent="0" algn="ctr" defTabSz="914400" rtl="0" eaLnBrk="0" fontAlgn="base" latinLnBrk="0" hangingPunct="0">
              <a:lnSpc>
                <a:spcPct val="100000"/>
              </a:lnSpc>
              <a:spcBef>
                <a:spcPct val="0"/>
              </a:spcBef>
              <a:spcAft>
                <a:spcPct val="0"/>
              </a:spcAft>
              <a:buClrTx/>
              <a:buSzTx/>
              <a:buFontTx/>
              <a:buNone/>
            </a:pPr>
            <a:r>
              <a:rPr kumimoji="0" lang="zh-CN" altLang="en-US" sz="2400" b="1" i="0" u="none" strike="noStrike" kern="0" cap="none" spc="0" normalizeH="0" baseline="0" noProof="0" dirty="0">
                <a:ln>
                  <a:noFill/>
                </a:ln>
                <a:solidFill>
                  <a:srgbClr val="FF6600"/>
                </a:solidFill>
                <a:effectLst>
                  <a:outerShdw blurRad="38100" dist="38100" dir="2700000" algn="tl">
                    <a:srgbClr val="000000"/>
                  </a:outerShdw>
                </a:effectLst>
                <a:uLnTx/>
                <a:uFillTx/>
                <a:latin typeface="宋体" panose="02010600030101010101" pitchFamily="2" charset="-122"/>
                <a:ea typeface="+mn-ea"/>
                <a:cs typeface="+mn-cs"/>
                <a:sym typeface="+mn-ea"/>
              </a:rPr>
              <a:t>第四节</a:t>
            </a:r>
            <a:r>
              <a:rPr kumimoji="0" lang="en-US" altLang="zh-CN" sz="2400" b="1" i="0" u="none" strike="noStrike" kern="0" cap="none" spc="0" normalizeH="0" baseline="0" noProof="0" dirty="0">
                <a:ln>
                  <a:noFill/>
                </a:ln>
                <a:solidFill>
                  <a:srgbClr val="FF6600"/>
                </a:solidFill>
                <a:effectLst>
                  <a:outerShdw blurRad="38100" dist="38100" dir="2700000" algn="tl">
                    <a:srgbClr val="000000"/>
                  </a:outerShdw>
                </a:effectLst>
                <a:uLnTx/>
                <a:uFillTx/>
                <a:latin typeface="宋体" panose="02010600030101010101" pitchFamily="2" charset="-122"/>
                <a:ea typeface="+mn-ea"/>
                <a:cs typeface="+mn-cs"/>
                <a:sym typeface="+mn-ea"/>
              </a:rPr>
              <a:t>  </a:t>
            </a:r>
            <a:r>
              <a:rPr kumimoji="0" lang="zh-CN" altLang="en-US" sz="2400" b="1" i="0" u="none" strike="noStrike" kern="0" cap="none" spc="0" normalizeH="0" baseline="0" noProof="0" dirty="0">
                <a:ln>
                  <a:noFill/>
                </a:ln>
                <a:solidFill>
                  <a:srgbClr val="FF6600"/>
                </a:solidFill>
                <a:effectLst>
                  <a:outerShdw blurRad="38100" dist="38100" dir="2700000" algn="tl">
                    <a:srgbClr val="000000"/>
                  </a:outerShdw>
                </a:effectLst>
                <a:uLnTx/>
                <a:uFillTx/>
                <a:latin typeface="宋体" panose="02010600030101010101" pitchFamily="2" charset="-122"/>
                <a:ea typeface="+mn-ea"/>
                <a:cs typeface="+mn-cs"/>
                <a:sym typeface="+mn-ea"/>
              </a:rPr>
              <a:t>国际收支的失衡与调节</a:t>
            </a:r>
            <a:endParaRPr kumimoji="0" lang="zh-CN" altLang="en-US" sz="2400" b="1" i="0" u="none" strike="noStrike" kern="1200" cap="none" spc="0" normalizeH="0" baseline="0" noProof="1">
              <a:solidFill>
                <a:schemeClr val="bg1"/>
              </a:solidFill>
              <a:latin typeface="微软雅黑" panose="020B0503020204020204" charset="-122"/>
              <a:ea typeface="微软雅黑" panose="020B0503020204020204" charset="-122"/>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ox(in)">
                                      <p:cBhvr>
                                        <p:cTn id="11" dur="20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141315">
                                            <p:txEl>
                                              <p:pRg st="2" end="2"/>
                                            </p:txEl>
                                          </p:spTgt>
                                        </p:tgtEl>
                                        <p:attrNameLst>
                                          <p:attrName>style.visibility</p:attrName>
                                        </p:attrNameLst>
                                      </p:cBhvr>
                                      <p:to>
                                        <p:strVal val="visible"/>
                                      </p:to>
                                    </p:set>
                                    <p:animEffect transition="in" filter="wipe(down)">
                                      <p:cBhvr>
                                        <p:cTn id="16" dur="500"/>
                                        <p:tgtEl>
                                          <p:spTgt spid="141315">
                                            <p:txEl>
                                              <p:pRg st="2" end="2"/>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141315">
                                            <p:txEl>
                                              <p:pRg st="3" end="3"/>
                                            </p:txEl>
                                          </p:spTgt>
                                        </p:tgtEl>
                                        <p:attrNameLst>
                                          <p:attrName>style.visibility</p:attrName>
                                        </p:attrNameLst>
                                      </p:cBhvr>
                                      <p:to>
                                        <p:strVal val="visible"/>
                                      </p:to>
                                    </p:set>
                                    <p:animEffect transition="in" filter="wipe(down)">
                                      <p:cBhvr>
                                        <p:cTn id="19" dur="500"/>
                                        <p:tgtEl>
                                          <p:spTgt spid="141315">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box(in)">
                                      <p:cBhvr>
                                        <p:cTn id="24" dur="2000"/>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141315">
                                            <p:txEl>
                                              <p:pRg st="5" end="5"/>
                                            </p:txEl>
                                          </p:spTgt>
                                        </p:tgtEl>
                                        <p:attrNameLst>
                                          <p:attrName>style.visibility</p:attrName>
                                        </p:attrNameLst>
                                      </p:cBhvr>
                                      <p:to>
                                        <p:strVal val="visible"/>
                                      </p:to>
                                    </p:set>
                                    <p:animEffect transition="in" filter="blinds(horizontal)">
                                      <p:cBhvr>
                                        <p:cTn id="29" dur="500"/>
                                        <p:tgtEl>
                                          <p:spTgt spid="14131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2" grpId="0" animBg="1"/>
      <p:bldP spid="2" grpId="1" animBg="1"/>
      <p:bldP spid="4" grpId="0" animBg="1"/>
      <p:bldP spid="4"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3"/>
          <p:cNvSpPr>
            <a:spLocks noGrp="1" noChangeArrowheads="1"/>
          </p:cNvSpPr>
          <p:nvPr>
            <p:ph idx="1"/>
          </p:nvPr>
        </p:nvSpPr>
        <p:spPr>
          <a:xfrm>
            <a:off x="912813" y="342900"/>
            <a:ext cx="7570788" cy="4256088"/>
          </a:xfrm>
        </p:spPr>
        <p:txBody>
          <a:bodyPr vert="horz" wrap="square" lIns="68591" tIns="34295" rIns="68591" bIns="34295" numCol="1" anchor="t" anchorCtr="0" compatLnSpc="1"/>
          <a:lstStyle/>
          <a:p>
            <a:pPr marL="342900" marR="0" lvl="0" indent="-342900" algn="ctr"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7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lt"/>
                <a:ea typeface="+mn-ea"/>
                <a:cs typeface="+mn-cs"/>
              </a:rPr>
              <a:t>第一节  国际收支概述 </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a:pPr>
            <a:r>
              <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一、国际收支的概念</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a:pPr>
            <a:r>
              <a:rPr kumimoji="0" lang="zh-CN" altLang="en-US" sz="2400" b="0" i="0" u="none" strike="noStrike" kern="0" cap="none" spc="0" normalizeH="0" baseline="0" noProof="0" dirty="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    </a:t>
            </a:r>
            <a:r>
              <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国际收支是指在一定时期内，一个国家（或地区）的居民和非居民之间的进行全部国际经济交易的总和。</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a:pPr>
            <a:r>
              <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二、国际收支概念理解要点：</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a:pPr>
            <a:r>
              <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  </a:t>
            </a:r>
            <a:r>
              <a:rPr kumimoji="0" lang="en-US" altLang="zh-CN"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1.</a:t>
            </a:r>
            <a:r>
              <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一定时期内的发生额（流量概念）</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a:pPr>
            <a:r>
              <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 </a:t>
            </a:r>
            <a:r>
              <a:rPr kumimoji="0" lang="zh-CN" altLang="en-US" sz="2400" b="1" i="0" u="none" strike="noStrike" kern="0" cap="none" spc="0" normalizeH="0" baseline="0" noProof="0" dirty="0">
                <a:ln>
                  <a:noFill/>
                </a:ln>
                <a:solidFill>
                  <a:srgbClr val="FF6600"/>
                </a:solidFill>
                <a:effectLst>
                  <a:outerShdw blurRad="38100" dist="38100" dir="2700000" algn="tl">
                    <a:srgbClr val="000000"/>
                  </a:outerShdw>
                </a:effectLst>
                <a:uLnTx/>
                <a:uFillTx/>
                <a:latin typeface="宋体" panose="02010600030101010101" pitchFamily="2" charset="-122"/>
                <a:ea typeface="+mn-ea"/>
                <a:cs typeface="+mn-cs"/>
              </a:rPr>
              <a:t>流量：一段时期内</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a:pPr>
            <a:r>
              <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 </a:t>
            </a:r>
            <a:r>
              <a:rPr kumimoji="0" lang="zh-CN" altLang="en-US" sz="2400" b="1" i="0" u="none" strike="noStrike" kern="0" cap="none" spc="0" normalizeH="0" baseline="0" noProof="0" dirty="0">
                <a:ln>
                  <a:noFill/>
                </a:ln>
                <a:solidFill>
                  <a:srgbClr val="FF6600"/>
                </a:solidFill>
                <a:effectLst>
                  <a:outerShdw blurRad="38100" dist="38100" dir="2700000" algn="tl">
                    <a:srgbClr val="000000"/>
                  </a:outerShdw>
                </a:effectLst>
                <a:uLnTx/>
                <a:uFillTx/>
                <a:latin typeface="宋体" panose="02010600030101010101" pitchFamily="2" charset="-122"/>
                <a:ea typeface="+mn-ea"/>
                <a:cs typeface="+mn-cs"/>
              </a:rPr>
              <a:t>存量：某一时点的</a:t>
            </a:r>
            <a:r>
              <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5603">
                                            <p:txEl>
                                              <p:pRg st="1" end="1"/>
                                            </p:txEl>
                                          </p:spTgt>
                                        </p:tgtEl>
                                        <p:attrNameLst>
                                          <p:attrName>style.visibility</p:attrName>
                                        </p:attrNameLst>
                                      </p:cBhvr>
                                      <p:to>
                                        <p:strVal val="visible"/>
                                      </p:to>
                                    </p:set>
                                    <p:anim calcmode="lin" valueType="num">
                                      <p:cBhvr>
                                        <p:cTn id="7" dur="500" fill="hold"/>
                                        <p:tgtEl>
                                          <p:spTgt spid="25603">
                                            <p:txEl>
                                              <p:pRg st="1" end="1"/>
                                            </p:txEl>
                                          </p:spTgt>
                                        </p:tgtEl>
                                        <p:attrNameLst>
                                          <p:attrName>ppt_x</p:attrName>
                                        </p:attrNameLst>
                                      </p:cBhvr>
                                      <p:tavLst>
                                        <p:tav tm="0">
                                          <p:val>
                                            <p:strVal val="#ppt_x"/>
                                          </p:val>
                                        </p:tav>
                                        <p:tav tm="100000">
                                          <p:val>
                                            <p:strVal val="#ppt_x"/>
                                          </p:val>
                                        </p:tav>
                                      </p:tavLst>
                                    </p:anim>
                                    <p:anim calcmode="lin" valueType="num">
                                      <p:cBhvr>
                                        <p:cTn id="8" dur="500" fill="hold"/>
                                        <p:tgtEl>
                                          <p:spTgt spid="2560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603">
                                            <p:txEl>
                                              <p:pRg st="2" end="2"/>
                                            </p:txEl>
                                          </p:spTgt>
                                        </p:tgtEl>
                                        <p:attrNameLst>
                                          <p:attrName>style.visibility</p:attrName>
                                        </p:attrNameLst>
                                      </p:cBhvr>
                                      <p:to>
                                        <p:strVal val="visible"/>
                                      </p:to>
                                    </p:set>
                                    <p:anim calcmode="lin" valueType="num">
                                      <p:cBhvr>
                                        <p:cTn id="11" dur="500" fill="hold"/>
                                        <p:tgtEl>
                                          <p:spTgt spid="25603">
                                            <p:txEl>
                                              <p:pRg st="2" end="2"/>
                                            </p:txEl>
                                          </p:spTgt>
                                        </p:tgtEl>
                                        <p:attrNameLst>
                                          <p:attrName>ppt_x</p:attrName>
                                        </p:attrNameLst>
                                      </p:cBhvr>
                                      <p:tavLst>
                                        <p:tav tm="0">
                                          <p:val>
                                            <p:strVal val="#ppt_x"/>
                                          </p:val>
                                        </p:tav>
                                        <p:tav tm="100000">
                                          <p:val>
                                            <p:strVal val="#ppt_x"/>
                                          </p:val>
                                        </p:tav>
                                      </p:tavLst>
                                    </p:anim>
                                    <p:anim calcmode="lin" valueType="num">
                                      <p:cBhvr>
                                        <p:cTn id="12" dur="500" fill="hold"/>
                                        <p:tgtEl>
                                          <p:spTgt spid="2560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5603">
                                            <p:txEl>
                                              <p:pRg st="3" end="3"/>
                                            </p:txEl>
                                          </p:spTgt>
                                        </p:tgtEl>
                                        <p:attrNameLst>
                                          <p:attrName>style.visibility</p:attrName>
                                        </p:attrNameLst>
                                      </p:cBhvr>
                                      <p:to>
                                        <p:strVal val="visible"/>
                                      </p:to>
                                    </p:set>
                                    <p:animEffect transition="in" filter="wipe(down)">
                                      <p:cBhvr>
                                        <p:cTn id="17" dur="500"/>
                                        <p:tgtEl>
                                          <p:spTgt spid="25603">
                                            <p:txEl>
                                              <p:pRg st="3" end="3"/>
                                            </p:txEl>
                                          </p:spTgt>
                                        </p:tgtEl>
                                      </p:cBhvr>
                                    </p:animEffect>
                                  </p:childTnLst>
                                </p:cTn>
                              </p:par>
                              <p:par>
                                <p:cTn id="18" presetID="22" presetClass="entr" presetSubtype="4" fill="hold" nodeType="withEffect">
                                  <p:stCondLst>
                                    <p:cond delay="0"/>
                                  </p:stCondLst>
                                  <p:childTnLst>
                                    <p:set>
                                      <p:cBhvr>
                                        <p:cTn id="19" dur="1" fill="hold">
                                          <p:stCondLst>
                                            <p:cond delay="0"/>
                                          </p:stCondLst>
                                        </p:cTn>
                                        <p:tgtEl>
                                          <p:spTgt spid="25603">
                                            <p:txEl>
                                              <p:pRg st="4" end="4"/>
                                            </p:txEl>
                                          </p:spTgt>
                                        </p:tgtEl>
                                        <p:attrNameLst>
                                          <p:attrName>style.visibility</p:attrName>
                                        </p:attrNameLst>
                                      </p:cBhvr>
                                      <p:to>
                                        <p:strVal val="visible"/>
                                      </p:to>
                                    </p:set>
                                    <p:animEffect transition="in" filter="wipe(down)">
                                      <p:cBhvr>
                                        <p:cTn id="20" dur="500"/>
                                        <p:tgtEl>
                                          <p:spTgt spid="25603">
                                            <p:txEl>
                                              <p:pRg st="4" end="4"/>
                                            </p:txEl>
                                          </p:spTgt>
                                        </p:tgtEl>
                                      </p:cBhvr>
                                    </p:animEffect>
                                  </p:childTnLst>
                                </p:cTn>
                              </p:par>
                              <p:par>
                                <p:cTn id="21" presetID="22" presetClass="entr" presetSubtype="4" fill="hold" nodeType="withEffect">
                                  <p:stCondLst>
                                    <p:cond delay="0"/>
                                  </p:stCondLst>
                                  <p:childTnLst>
                                    <p:set>
                                      <p:cBhvr>
                                        <p:cTn id="22" dur="1" fill="hold">
                                          <p:stCondLst>
                                            <p:cond delay="0"/>
                                          </p:stCondLst>
                                        </p:cTn>
                                        <p:tgtEl>
                                          <p:spTgt spid="25603">
                                            <p:txEl>
                                              <p:pRg st="5" end="5"/>
                                            </p:txEl>
                                          </p:spTgt>
                                        </p:tgtEl>
                                        <p:attrNameLst>
                                          <p:attrName>style.visibility</p:attrName>
                                        </p:attrNameLst>
                                      </p:cBhvr>
                                      <p:to>
                                        <p:strVal val="visible"/>
                                      </p:to>
                                    </p:set>
                                    <p:animEffect transition="in" filter="wipe(down)">
                                      <p:cBhvr>
                                        <p:cTn id="23" dur="500"/>
                                        <p:tgtEl>
                                          <p:spTgt spid="25603">
                                            <p:txEl>
                                              <p:pRg st="5" end="5"/>
                                            </p:txEl>
                                          </p:spTgt>
                                        </p:tgtEl>
                                      </p:cBhvr>
                                    </p:animEffect>
                                  </p:childTnLst>
                                </p:cTn>
                              </p:par>
                              <p:par>
                                <p:cTn id="24" presetID="22" presetClass="entr" presetSubtype="4" fill="hold" nodeType="withEffect">
                                  <p:stCondLst>
                                    <p:cond delay="0"/>
                                  </p:stCondLst>
                                  <p:childTnLst>
                                    <p:set>
                                      <p:cBhvr>
                                        <p:cTn id="25" dur="1" fill="hold">
                                          <p:stCondLst>
                                            <p:cond delay="0"/>
                                          </p:stCondLst>
                                        </p:cTn>
                                        <p:tgtEl>
                                          <p:spTgt spid="25603">
                                            <p:txEl>
                                              <p:pRg st="6" end="6"/>
                                            </p:txEl>
                                          </p:spTgt>
                                        </p:tgtEl>
                                        <p:attrNameLst>
                                          <p:attrName>style.visibility</p:attrName>
                                        </p:attrNameLst>
                                      </p:cBhvr>
                                      <p:to>
                                        <p:strVal val="visible"/>
                                      </p:to>
                                    </p:set>
                                    <p:animEffect transition="in" filter="wipe(down)">
                                      <p:cBhvr>
                                        <p:cTn id="26" dur="500"/>
                                        <p:tgtEl>
                                          <p:spTgt spid="2560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9" name="Rectangle 3"/>
          <p:cNvSpPr>
            <a:spLocks noGrp="1" noChangeArrowheads="1"/>
          </p:cNvSpPr>
          <p:nvPr>
            <p:ph idx="1"/>
          </p:nvPr>
        </p:nvSpPr>
        <p:spPr>
          <a:xfrm>
            <a:off x="457200" y="1277938"/>
            <a:ext cx="8229600" cy="3397250"/>
          </a:xfrm>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zh-CN" altLang="en-US" sz="2400" b="0" i="0" u="none" strike="noStrike" kern="0" cap="none" spc="0" normalizeH="0" baseline="0" noProof="0" dirty="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0" i="0" u="none" strike="noStrike" kern="0" cap="none" spc="0" normalizeH="0" baseline="0" noProof="0" dirty="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    </a:t>
            </a:r>
            <a:r>
              <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周期性不平衡即国民经济的循环性波动所引起的国际收支不平衡。经济周期引起的不平衡。</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0" cap="none" spc="0" normalizeH="0" baseline="0" noProof="0" dirty="0">
                <a:ln>
                  <a:noFill/>
                </a:ln>
                <a:solidFill>
                  <a:srgbClr val="0000FF"/>
                </a:solidFill>
                <a:effectLst>
                  <a:outerShdw blurRad="38100" dist="38100" dir="2700000" algn="tl">
                    <a:srgbClr val="000000"/>
                  </a:outerShdw>
                </a:effectLst>
                <a:uLnTx/>
                <a:uFillTx/>
                <a:latin typeface="宋体" panose="02010600030101010101" pitchFamily="2" charset="-122"/>
                <a:ea typeface="+mn-ea"/>
                <a:cs typeface="+mn-cs"/>
              </a:rPr>
              <a:t>   </a:t>
            </a:r>
            <a:r>
              <a:rPr kumimoji="0" lang="zh-CN" altLang="en-US" sz="2400" b="1" i="0" u="none" strike="noStrike" kern="0" cap="none" spc="0" normalizeH="0" baseline="0" noProof="0" dirty="0">
                <a:ln>
                  <a:noFill/>
                </a:ln>
                <a:solidFill>
                  <a:srgbClr val="FF9900"/>
                </a:solidFill>
                <a:effectLst>
                  <a:outerShdw blurRad="38100" dist="38100" dir="2700000" algn="tl">
                    <a:srgbClr val="000000"/>
                  </a:outerShdw>
                </a:effectLst>
                <a:uLnTx/>
                <a:uFillTx/>
                <a:latin typeface="宋体" panose="02010600030101010101" pitchFamily="2" charset="-122"/>
                <a:ea typeface="+mn-ea"/>
                <a:cs typeface="+mn-cs"/>
              </a:rPr>
              <a:t>危机</a:t>
            </a:r>
            <a:r>
              <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阶段容易造成国际收支</a:t>
            </a:r>
            <a:r>
              <a:rPr kumimoji="0" lang="zh-CN" altLang="en-US" sz="2400" b="1" i="0" u="none" strike="noStrike" kern="0" cap="none" spc="0" normalizeH="0" baseline="0" noProof="0" dirty="0">
                <a:ln>
                  <a:noFill/>
                </a:ln>
                <a:solidFill>
                  <a:srgbClr val="FF9900"/>
                </a:solidFill>
                <a:effectLst>
                  <a:outerShdw blurRad="38100" dist="38100" dir="2700000" algn="tl">
                    <a:srgbClr val="000000"/>
                  </a:outerShdw>
                </a:effectLst>
                <a:uLnTx/>
                <a:uFillTx/>
                <a:latin typeface="宋体" panose="02010600030101010101" pitchFamily="2" charset="-122"/>
                <a:ea typeface="+mn-ea"/>
                <a:cs typeface="+mn-cs"/>
              </a:rPr>
              <a:t>顺差</a:t>
            </a:r>
            <a:r>
              <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，而</a:t>
            </a:r>
            <a:r>
              <a:rPr kumimoji="0" lang="zh-CN" altLang="en-US" sz="2400" b="1" i="0" u="none" strike="noStrike" kern="0" cap="none" spc="0" normalizeH="0" baseline="0" noProof="0" dirty="0">
                <a:ln>
                  <a:noFill/>
                </a:ln>
                <a:solidFill>
                  <a:srgbClr val="FF9900"/>
                </a:solidFill>
                <a:effectLst>
                  <a:outerShdw blurRad="38100" dist="38100" dir="2700000" algn="tl">
                    <a:srgbClr val="000000"/>
                  </a:outerShdw>
                </a:effectLst>
                <a:uLnTx/>
                <a:uFillTx/>
                <a:latin typeface="宋体" panose="02010600030101010101" pitchFamily="2" charset="-122"/>
                <a:ea typeface="+mn-ea"/>
                <a:cs typeface="+mn-cs"/>
              </a:rPr>
              <a:t>高涨</a:t>
            </a:r>
            <a:r>
              <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阶段从而容易造成贸易</a:t>
            </a:r>
            <a:r>
              <a:rPr kumimoji="0" lang="zh-CN" altLang="en-US" sz="2400" b="1" i="0" u="none" strike="noStrike" kern="0" cap="none" spc="0" normalizeH="0" baseline="0" noProof="0" dirty="0">
                <a:ln>
                  <a:noFill/>
                </a:ln>
                <a:solidFill>
                  <a:srgbClr val="FF9900"/>
                </a:solidFill>
                <a:effectLst>
                  <a:outerShdw blurRad="38100" dist="38100" dir="2700000" algn="tl">
                    <a:srgbClr val="000000"/>
                  </a:outerShdw>
                </a:effectLst>
                <a:uLnTx/>
                <a:uFillTx/>
                <a:latin typeface="宋体" panose="02010600030101010101" pitchFamily="2" charset="-122"/>
                <a:ea typeface="+mn-ea"/>
                <a:cs typeface="+mn-cs"/>
              </a:rPr>
              <a:t>逆差</a:t>
            </a:r>
            <a:r>
              <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zh-CN" altLang="en-US" sz="2400" b="0" i="0" u="none" strike="noStrike" kern="0" cap="none" spc="0" normalizeH="0" baseline="0" noProof="0" dirty="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en-US" altLang="zh-CN" sz="2400" b="0" i="0" u="none" strike="noStrike" kern="0" cap="none" spc="0" normalizeH="0" baseline="0" noProof="0" dirty="0">
              <a:ln>
                <a:noFill/>
              </a:ln>
              <a:solidFill>
                <a:schemeClr val="tx1"/>
              </a:solidFill>
              <a:effectLst>
                <a:outerShdw blurRad="38100" dist="38100" dir="2700000" algn="tl">
                  <a:srgbClr val="000000"/>
                </a:outerShdw>
              </a:effectLst>
              <a:uLnTx/>
              <a:uFillTx/>
              <a:latin typeface="+mn-lt"/>
              <a:ea typeface="+mn-ea"/>
              <a:cs typeface="+mn-cs"/>
            </a:endParaRPr>
          </a:p>
        </p:txBody>
      </p:sp>
      <p:sp>
        <p:nvSpPr>
          <p:cNvPr id="3" name="Rectangle 27"/>
          <p:cNvSpPr/>
          <p:nvPr/>
        </p:nvSpPr>
        <p:spPr bwMode="gray">
          <a:xfrm>
            <a:off x="457200" y="514350"/>
            <a:ext cx="4549775" cy="455613"/>
          </a:xfrm>
          <a:prstGeom prst="rect">
            <a:avLst/>
          </a:prstGeom>
          <a:gradFill>
            <a:gsLst>
              <a:gs pos="50000">
                <a:srgbClr val="F8E786"/>
              </a:gs>
              <a:gs pos="0">
                <a:srgbClr val="FAEFAE"/>
              </a:gs>
              <a:gs pos="100000">
                <a:srgbClr val="F5DE5D"/>
              </a:gs>
            </a:gsLst>
            <a:lin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lnSpcReduction="10000"/>
          </a:bodyPr>
          <a:lstStyle/>
          <a:p>
            <a:pPr marL="0" marR="0" indent="0" algn="ctr" defTabSz="914400" rtl="0" eaLnBrk="0" fontAlgn="base" latinLnBrk="0" hangingPunct="0">
              <a:lnSpc>
                <a:spcPct val="100000"/>
              </a:lnSpc>
              <a:spcBef>
                <a:spcPct val="0"/>
              </a:spcBef>
              <a:spcAft>
                <a:spcPct val="0"/>
              </a:spcAft>
              <a:buClrTx/>
              <a:buSzTx/>
              <a:buFontTx/>
              <a:buNone/>
            </a:pPr>
            <a:r>
              <a:rPr kumimoji="0" lang="zh-CN" altLang="en-US" sz="2400" b="1" i="0" u="none" strike="noStrike" kern="0" cap="none" spc="0" normalizeH="0" baseline="0" noProof="0" dirty="0">
                <a:ln>
                  <a:noFill/>
                </a:ln>
                <a:solidFill>
                  <a:srgbClr val="FF6600"/>
                </a:solidFill>
                <a:effectLst>
                  <a:outerShdw blurRad="38100" dist="38100" dir="2700000" algn="tl">
                    <a:srgbClr val="000000"/>
                  </a:outerShdw>
                </a:effectLst>
                <a:uLnTx/>
                <a:uFillTx/>
                <a:latin typeface="宋体" panose="02010600030101010101" pitchFamily="2" charset="-122"/>
                <a:ea typeface="+mn-ea"/>
                <a:cs typeface="+mn-cs"/>
                <a:sym typeface="+mn-ea"/>
              </a:rPr>
              <a:t>三、国际收支失衡的原因和类型</a:t>
            </a:r>
            <a:endParaRPr kumimoji="0" lang="zh-CN" altLang="en-US" sz="2400" b="1" i="0" u="none" strike="noStrike" kern="1200" cap="none" spc="0" normalizeH="0" baseline="0" noProof="1">
              <a:solidFill>
                <a:schemeClr val="bg1"/>
              </a:solidFill>
              <a:latin typeface="微软雅黑" panose="020B0503020204020204" charset="-122"/>
              <a:ea typeface="微软雅黑" panose="020B0503020204020204" charset="-122"/>
              <a:cs typeface="+mn-ea"/>
              <a:sym typeface="+mn-lt"/>
            </a:endParaRPr>
          </a:p>
        </p:txBody>
      </p:sp>
      <p:sp>
        <p:nvSpPr>
          <p:cNvPr id="2" name="圆角矩形 1"/>
          <p:cNvSpPr/>
          <p:nvPr/>
        </p:nvSpPr>
        <p:spPr>
          <a:xfrm>
            <a:off x="533400" y="1200785"/>
            <a:ext cx="3054985" cy="520700"/>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0" fontAlgn="auto" latinLnBrk="0" hangingPunct="0">
              <a:lnSpc>
                <a:spcPct val="100000"/>
              </a:lnSpc>
              <a:spcBef>
                <a:spcPct val="0"/>
              </a:spcBef>
              <a:spcAft>
                <a:spcPct val="0"/>
              </a:spcAft>
              <a:buClrTx/>
              <a:buSzTx/>
              <a:buFontTx/>
              <a:buNone/>
            </a:pPr>
            <a:r>
              <a:rPr kumimoji="0" lang="en-US" altLang="zh-CN" sz="2100" b="1" i="0" u="none" strike="noStrike" kern="1200" cap="none" spc="0" normalizeH="0" baseline="0" noProof="1">
                <a:solidFill>
                  <a:srgbClr val="FFC000"/>
                </a:solidFill>
                <a:latin typeface="微软雅黑" panose="020B0503020204020204" charset="-122"/>
                <a:ea typeface="微软雅黑" panose="020B0503020204020204" charset="-122"/>
                <a:cs typeface="微软雅黑" panose="020B0503020204020204" charset="-122"/>
                <a:sym typeface="+mn-ea"/>
              </a:rPr>
              <a:t>1.周期性不平衡</a:t>
            </a:r>
            <a:endParaRPr kumimoji="0" lang="en-US" altLang="zh-CN" sz="2100" b="1" i="0" u="none" strike="noStrike" kern="1200" cap="none" spc="0" normalizeH="0" baseline="0" noProof="1">
              <a:solidFill>
                <a:srgbClr val="FFC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ox(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42339">
                                            <p:txEl>
                                              <p:pRg st="1" end="1"/>
                                            </p:txEl>
                                          </p:spTgt>
                                        </p:tgtEl>
                                        <p:attrNameLst>
                                          <p:attrName>style.visibility</p:attrName>
                                        </p:attrNameLst>
                                      </p:cBhvr>
                                      <p:to>
                                        <p:strVal val="visible"/>
                                      </p:to>
                                    </p:set>
                                    <p:animEffect transition="in" filter="wipe(down)">
                                      <p:cBhvr>
                                        <p:cTn id="17" dur="500"/>
                                        <p:tgtEl>
                                          <p:spTgt spid="142339">
                                            <p:txEl>
                                              <p:pRg st="1" end="1"/>
                                            </p:txEl>
                                          </p:spTgt>
                                        </p:tgtEl>
                                      </p:cBhvr>
                                    </p:animEffect>
                                  </p:childTnLst>
                                </p:cTn>
                              </p:par>
                              <p:par>
                                <p:cTn id="18" presetID="22" presetClass="entr" presetSubtype="4" fill="hold" nodeType="withEffect">
                                  <p:stCondLst>
                                    <p:cond delay="0"/>
                                  </p:stCondLst>
                                  <p:childTnLst>
                                    <p:set>
                                      <p:cBhvr>
                                        <p:cTn id="19" dur="1" fill="hold">
                                          <p:stCondLst>
                                            <p:cond delay="0"/>
                                          </p:stCondLst>
                                        </p:cTn>
                                        <p:tgtEl>
                                          <p:spTgt spid="142339">
                                            <p:txEl>
                                              <p:pRg st="2" end="2"/>
                                            </p:txEl>
                                          </p:spTgt>
                                        </p:tgtEl>
                                        <p:attrNameLst>
                                          <p:attrName>style.visibility</p:attrName>
                                        </p:attrNameLst>
                                      </p:cBhvr>
                                      <p:to>
                                        <p:strVal val="visible"/>
                                      </p:to>
                                    </p:set>
                                    <p:animEffect transition="in" filter="wipe(down)">
                                      <p:cBhvr>
                                        <p:cTn id="20" dur="500"/>
                                        <p:tgtEl>
                                          <p:spTgt spid="14233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2" grpId="0" animBg="1"/>
      <p:bldP spid="2"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3" name="Rectangle 3"/>
          <p:cNvSpPr>
            <a:spLocks noGrp="1" noChangeArrowheads="1"/>
          </p:cNvSpPr>
          <p:nvPr>
            <p:ph idx="1"/>
          </p:nvPr>
        </p:nvSpPr>
        <p:spPr>
          <a:xfrm>
            <a:off x="457200" y="1354138"/>
            <a:ext cx="8229600" cy="3397250"/>
          </a:xfrm>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结构性不平衡指一国经济结构不能适应世界市场供求结构变动引起的国际收支不平衡。</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结构性因素主要体现在一国应使其生产结构适应于世界市场需求结构的变动。</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en-US" altLang="zh-CN" sz="24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p:txBody>
      </p:sp>
      <p:sp>
        <p:nvSpPr>
          <p:cNvPr id="3" name="圆角矩形 2"/>
          <p:cNvSpPr/>
          <p:nvPr/>
        </p:nvSpPr>
        <p:spPr>
          <a:xfrm>
            <a:off x="457200" y="743585"/>
            <a:ext cx="3054985" cy="520700"/>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0" fontAlgn="auto" latinLnBrk="0" hangingPunct="0">
              <a:lnSpc>
                <a:spcPct val="100000"/>
              </a:lnSpc>
              <a:spcBef>
                <a:spcPct val="0"/>
              </a:spcBef>
              <a:spcAft>
                <a:spcPct val="0"/>
              </a:spcAft>
              <a:buClrTx/>
              <a:buSzTx/>
              <a:buFontTx/>
              <a:buNone/>
            </a:pPr>
            <a:r>
              <a:rPr kumimoji="0" lang="en-US" altLang="zh-CN" sz="2100" b="1" i="0" u="none" strike="noStrike" kern="1200" cap="none" spc="0" normalizeH="0" baseline="0" noProof="1">
                <a:solidFill>
                  <a:srgbClr val="FFC000"/>
                </a:solidFill>
                <a:latin typeface="微软雅黑" panose="020B0503020204020204" charset="-122"/>
                <a:ea typeface="微软雅黑" panose="020B0503020204020204" charset="-122"/>
                <a:cs typeface="微软雅黑" panose="020B0503020204020204" charset="-122"/>
                <a:sym typeface="+mn-ea"/>
              </a:rPr>
              <a:t>2.结构性不平衡</a:t>
            </a:r>
            <a:endParaRPr kumimoji="0" lang="en-US" altLang="zh-CN" sz="2100" b="1" i="0" u="none" strike="noStrike" kern="1200" cap="none" spc="0" normalizeH="0" baseline="0" noProof="1">
              <a:solidFill>
                <a:srgbClr val="FFC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3363">
                                            <p:txEl>
                                              <p:pRg st="0" end="0"/>
                                            </p:txEl>
                                          </p:spTgt>
                                        </p:tgtEl>
                                        <p:attrNameLst>
                                          <p:attrName>style.visibility</p:attrName>
                                        </p:attrNameLst>
                                      </p:cBhvr>
                                      <p:to>
                                        <p:strVal val="visible"/>
                                      </p:to>
                                    </p:set>
                                    <p:animEffect transition="in" filter="blinds(horizontal)">
                                      <p:cBhvr>
                                        <p:cTn id="12" dur="500"/>
                                        <p:tgtEl>
                                          <p:spTgt spid="143363">
                                            <p:txEl>
                                              <p:pRg st="0" end="0"/>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143363">
                                            <p:txEl>
                                              <p:pRg st="1" end="1"/>
                                            </p:txEl>
                                          </p:spTgt>
                                        </p:tgtEl>
                                        <p:attrNameLst>
                                          <p:attrName>style.visibility</p:attrName>
                                        </p:attrNameLst>
                                      </p:cBhvr>
                                      <p:to>
                                        <p:strVal val="visible"/>
                                      </p:to>
                                    </p:set>
                                    <p:animEffect transition="in" filter="blinds(horizontal)">
                                      <p:cBhvr>
                                        <p:cTn id="15" dur="500"/>
                                        <p:tgtEl>
                                          <p:spTgt spid="14336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8" name="Rectangle 4"/>
          <p:cNvSpPr>
            <a:spLocks noChangeArrowheads="1"/>
          </p:cNvSpPr>
          <p:nvPr/>
        </p:nvSpPr>
        <p:spPr bwMode="auto">
          <a:xfrm>
            <a:off x="609600" y="438150"/>
            <a:ext cx="8234363" cy="3819525"/>
          </a:xfrm>
          <a:prstGeom prst="rect">
            <a:avLst/>
          </a:prstGeom>
          <a:noFill/>
          <a:ln w="9525">
            <a:noFill/>
            <a:miter lim="800000"/>
          </a:ln>
          <a:effectLst/>
        </p:spPr>
        <p:txBody>
          <a:bodyPr/>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    </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货币性不平衡指一国货币供应量和货币对内价值的变化所引起的国际收支不平衡。</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1200" cap="none" spc="0" normalizeH="0" baseline="0" noProof="0">
                <a:ln>
                  <a:noFill/>
                </a:ln>
                <a:solidFill>
                  <a:srgbClr val="FF9900"/>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货币供应量增加   物价    出口   进口     逆差</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1200" cap="none" spc="0" normalizeH="0" baseline="0" noProof="0">
                <a:ln>
                  <a:noFill/>
                </a:ln>
                <a:solidFill>
                  <a:srgbClr val="FF9900"/>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a:t>
            </a:r>
            <a:r>
              <a:rPr kumimoji="0" lang="zh-CN" altLang="en-US" sz="2400" b="1" i="0" u="none" strike="noStrike" kern="1200" cap="none" spc="0" normalizeH="0" baseline="0" noProof="0">
                <a:ln>
                  <a:noFill/>
                </a:ln>
                <a:solidFill>
                  <a:srgbClr val="FF9900"/>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货币供应量增加   物价    实际利率    资本外逃   逆差</a:t>
            </a:r>
            <a:r>
              <a:rPr kumimoji="0" lang="en-US" altLang="zh-CN" sz="2400" b="1" i="0" u="none" strike="noStrike" kern="1200" cap="none" spc="0" normalizeH="0" baseline="0" noProof="0">
                <a:ln>
                  <a:noFill/>
                </a:ln>
                <a:solidFill>
                  <a:srgbClr val="FF9900"/>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1200" cap="none" spc="0" normalizeH="0" baseline="0" noProof="0">
                <a:ln>
                  <a:noFill/>
                </a:ln>
                <a:solidFill>
                  <a:srgbClr val="FF9900"/>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实际利率</a:t>
            </a:r>
            <a:r>
              <a:rPr kumimoji="0" lang="en-US" altLang="zh-CN" sz="2400" b="1" i="0" u="none" strike="noStrike" kern="1200" cap="none" spc="0" normalizeH="0" baseline="0" noProof="0">
                <a:ln>
                  <a:noFill/>
                </a:ln>
                <a:solidFill>
                  <a:srgbClr val="FF9900"/>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a:t>
            </a:r>
            <a:r>
              <a:rPr kumimoji="0" lang="zh-CN" altLang="en-US" sz="2400" b="1" i="0" u="none" strike="noStrike" kern="1200" cap="none" spc="0" normalizeH="0" baseline="0" noProof="0">
                <a:ln>
                  <a:noFill/>
                </a:ln>
                <a:solidFill>
                  <a:srgbClr val="FF9900"/>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名义利率 </a:t>
            </a:r>
            <a:r>
              <a:rPr kumimoji="0" lang="en-US" altLang="zh-CN" sz="2400" b="1" i="0" u="none" strike="noStrike" kern="1200" cap="none" spc="0" normalizeH="0" baseline="0" noProof="0">
                <a:ln>
                  <a:noFill/>
                </a:ln>
                <a:solidFill>
                  <a:srgbClr val="FF9900"/>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 </a:t>
            </a:r>
            <a:r>
              <a:rPr kumimoji="0" lang="zh-CN" altLang="en-US" sz="2400" b="1" i="0" u="none" strike="noStrike" kern="1200" cap="none" spc="0" normalizeH="0" baseline="0" noProof="0">
                <a:ln>
                  <a:noFill/>
                </a:ln>
                <a:solidFill>
                  <a:srgbClr val="FF9900"/>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rPr>
              <a:t>通货膨胀率</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en-US" altLang="zh-CN" sz="2400" b="1" i="0" u="none" strike="noStrike" kern="1200" cap="none" spc="0" normalizeH="0" baseline="0" noProof="0">
              <a:ln>
                <a:noFill/>
              </a:ln>
              <a:solidFill>
                <a:srgbClr val="FF9900"/>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30723" name="Line 5"/>
          <p:cNvSpPr/>
          <p:nvPr/>
        </p:nvSpPr>
        <p:spPr>
          <a:xfrm>
            <a:off x="3810000" y="1943100"/>
            <a:ext cx="269875" cy="0"/>
          </a:xfrm>
          <a:prstGeom prst="line">
            <a:avLst/>
          </a:prstGeom>
          <a:ln w="28575" cap="flat" cmpd="sng">
            <a:solidFill>
              <a:schemeClr val="tx1"/>
            </a:solidFill>
            <a:prstDash val="solid"/>
            <a:round/>
            <a:headEnd type="none" w="med" len="med"/>
            <a:tailEnd type="triangle" w="med" len="med"/>
          </a:ln>
        </p:spPr>
      </p:sp>
      <p:sp>
        <p:nvSpPr>
          <p:cNvPr id="30724" name="Line 6"/>
          <p:cNvSpPr/>
          <p:nvPr/>
        </p:nvSpPr>
        <p:spPr>
          <a:xfrm flipV="1">
            <a:off x="4811713" y="1806575"/>
            <a:ext cx="0" cy="271463"/>
          </a:xfrm>
          <a:prstGeom prst="line">
            <a:avLst/>
          </a:prstGeom>
          <a:ln w="28575" cap="flat" cmpd="sng">
            <a:solidFill>
              <a:schemeClr val="tx1"/>
            </a:solidFill>
            <a:prstDash val="solid"/>
            <a:round/>
            <a:headEnd type="none" w="med" len="med"/>
            <a:tailEnd type="triangle" w="med" len="med"/>
          </a:ln>
        </p:spPr>
      </p:sp>
      <p:sp>
        <p:nvSpPr>
          <p:cNvPr id="30726" name="Line 8"/>
          <p:cNvSpPr/>
          <p:nvPr/>
        </p:nvSpPr>
        <p:spPr>
          <a:xfrm>
            <a:off x="5791200" y="1808163"/>
            <a:ext cx="0" cy="269875"/>
          </a:xfrm>
          <a:prstGeom prst="line">
            <a:avLst/>
          </a:prstGeom>
          <a:ln w="9525" cap="flat" cmpd="sng">
            <a:solidFill>
              <a:schemeClr val="tx1"/>
            </a:solidFill>
            <a:prstDash val="solid"/>
            <a:round/>
            <a:headEnd type="none" w="med" len="med"/>
            <a:tailEnd type="triangle" w="med" len="med"/>
          </a:ln>
        </p:spPr>
      </p:sp>
      <p:sp>
        <p:nvSpPr>
          <p:cNvPr id="3" name="圆角矩形 2"/>
          <p:cNvSpPr/>
          <p:nvPr/>
        </p:nvSpPr>
        <p:spPr>
          <a:xfrm>
            <a:off x="914400" y="210185"/>
            <a:ext cx="3054985" cy="520700"/>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0" fontAlgn="auto" latinLnBrk="0" hangingPunct="0">
              <a:lnSpc>
                <a:spcPct val="100000"/>
              </a:lnSpc>
              <a:spcBef>
                <a:spcPct val="0"/>
              </a:spcBef>
              <a:spcAft>
                <a:spcPct val="0"/>
              </a:spcAft>
              <a:buClrTx/>
              <a:buSzTx/>
              <a:buFontTx/>
              <a:buNone/>
            </a:pPr>
            <a:r>
              <a:rPr kumimoji="0" lang="en-US" altLang="zh-CN" sz="2100" b="1" i="0" u="none" strike="noStrike" kern="1200" cap="none" spc="0" normalizeH="0" baseline="0" noProof="1">
                <a:solidFill>
                  <a:srgbClr val="FFC000"/>
                </a:solidFill>
                <a:latin typeface="微软雅黑" panose="020B0503020204020204" charset="-122"/>
                <a:ea typeface="微软雅黑" panose="020B0503020204020204" charset="-122"/>
                <a:cs typeface="微软雅黑" panose="020B0503020204020204" charset="-122"/>
                <a:sym typeface="+mn-ea"/>
              </a:rPr>
              <a:t>3.货币性不平衡</a:t>
            </a:r>
            <a:endParaRPr kumimoji="0" lang="en-US" altLang="zh-CN" sz="2100" b="1" i="0" u="none" strike="noStrike" kern="1200" cap="none" spc="0" normalizeH="0" baseline="0" noProof="1">
              <a:solidFill>
                <a:srgbClr val="FFC000"/>
              </a:solidFill>
              <a:latin typeface="微软雅黑" panose="020B0503020204020204" charset="-122"/>
              <a:ea typeface="微软雅黑" panose="020B0503020204020204" charset="-122"/>
              <a:cs typeface="微软雅黑" panose="020B0503020204020204" charset="-122"/>
            </a:endParaRPr>
          </a:p>
        </p:txBody>
      </p:sp>
      <p:sp>
        <p:nvSpPr>
          <p:cNvPr id="4" name="Line 5"/>
          <p:cNvSpPr/>
          <p:nvPr/>
        </p:nvSpPr>
        <p:spPr>
          <a:xfrm>
            <a:off x="2895600" y="1962150"/>
            <a:ext cx="269875" cy="0"/>
          </a:xfrm>
          <a:prstGeom prst="line">
            <a:avLst/>
          </a:prstGeom>
          <a:ln w="28575" cap="flat" cmpd="sng">
            <a:solidFill>
              <a:schemeClr val="tx1"/>
            </a:solidFill>
            <a:prstDash val="solid"/>
            <a:round/>
            <a:headEnd type="none" w="med" len="med"/>
            <a:tailEnd type="triangle" w="med" len="med"/>
          </a:ln>
        </p:spPr>
      </p:sp>
      <p:sp>
        <p:nvSpPr>
          <p:cNvPr id="5" name="Line 5"/>
          <p:cNvSpPr/>
          <p:nvPr/>
        </p:nvSpPr>
        <p:spPr>
          <a:xfrm>
            <a:off x="3048000" y="2347913"/>
            <a:ext cx="269875" cy="0"/>
          </a:xfrm>
          <a:prstGeom prst="line">
            <a:avLst/>
          </a:prstGeom>
          <a:ln w="28575" cap="flat" cmpd="sng">
            <a:solidFill>
              <a:schemeClr val="tx1"/>
            </a:solidFill>
            <a:prstDash val="solid"/>
            <a:round/>
            <a:headEnd type="none" w="med" len="med"/>
            <a:tailEnd type="triangle" w="med" len="med"/>
          </a:ln>
        </p:spPr>
      </p:sp>
      <p:sp>
        <p:nvSpPr>
          <p:cNvPr id="6" name="Line 5"/>
          <p:cNvSpPr/>
          <p:nvPr/>
        </p:nvSpPr>
        <p:spPr>
          <a:xfrm>
            <a:off x="3962400" y="2400300"/>
            <a:ext cx="269875" cy="0"/>
          </a:xfrm>
          <a:prstGeom prst="line">
            <a:avLst/>
          </a:prstGeom>
          <a:ln w="28575" cap="flat" cmpd="sng">
            <a:solidFill>
              <a:schemeClr val="tx1"/>
            </a:solidFill>
            <a:prstDash val="solid"/>
            <a:round/>
            <a:headEnd type="none" w="med" len="med"/>
            <a:tailEnd type="triangle" w="med" len="med"/>
          </a:ln>
        </p:spPr>
      </p:sp>
      <p:sp>
        <p:nvSpPr>
          <p:cNvPr id="7" name="Line 14"/>
          <p:cNvSpPr/>
          <p:nvPr/>
        </p:nvSpPr>
        <p:spPr>
          <a:xfrm>
            <a:off x="5637213" y="2292350"/>
            <a:ext cx="0" cy="215900"/>
          </a:xfrm>
          <a:prstGeom prst="line">
            <a:avLst/>
          </a:prstGeom>
          <a:ln w="9525" cap="flat" cmpd="sng">
            <a:solidFill>
              <a:schemeClr val="tx1"/>
            </a:solidFill>
            <a:prstDash val="solid"/>
            <a:round/>
            <a:headEnd type="none" w="med" len="med"/>
            <a:tailEnd type="triangle" w="med" len="med"/>
          </a:ln>
        </p:spPr>
      </p:sp>
      <p:sp>
        <p:nvSpPr>
          <p:cNvPr id="8" name="Line 5"/>
          <p:cNvSpPr/>
          <p:nvPr/>
        </p:nvSpPr>
        <p:spPr>
          <a:xfrm>
            <a:off x="5672138" y="2400300"/>
            <a:ext cx="271462" cy="0"/>
          </a:xfrm>
          <a:prstGeom prst="line">
            <a:avLst/>
          </a:prstGeom>
          <a:ln w="28575" cap="flat" cmpd="sng">
            <a:solidFill>
              <a:schemeClr val="tx1"/>
            </a:solidFill>
            <a:prstDash val="solid"/>
            <a:round/>
            <a:headEnd type="none" w="med" len="med"/>
            <a:tailEnd type="triangle" w="med" len="med"/>
          </a:ln>
        </p:spPr>
      </p:sp>
      <p:sp>
        <p:nvSpPr>
          <p:cNvPr id="10" name="Line 5"/>
          <p:cNvSpPr/>
          <p:nvPr/>
        </p:nvSpPr>
        <p:spPr>
          <a:xfrm>
            <a:off x="7239000" y="2346325"/>
            <a:ext cx="269875" cy="0"/>
          </a:xfrm>
          <a:prstGeom prst="line">
            <a:avLst/>
          </a:prstGeom>
          <a:ln w="28575" cap="flat" cmpd="sng">
            <a:solidFill>
              <a:schemeClr val="tx1"/>
            </a:solidFill>
            <a:prstDash val="solid"/>
            <a:round/>
            <a:headEnd type="none" w="med" len="med"/>
            <a:tailEnd type="triangle" w="med" len="med"/>
          </a:ln>
        </p:spPr>
      </p:sp>
      <p:sp>
        <p:nvSpPr>
          <p:cNvPr id="11" name="Line 5"/>
          <p:cNvSpPr/>
          <p:nvPr/>
        </p:nvSpPr>
        <p:spPr>
          <a:xfrm>
            <a:off x="5867400" y="1943100"/>
            <a:ext cx="269875" cy="0"/>
          </a:xfrm>
          <a:prstGeom prst="line">
            <a:avLst/>
          </a:prstGeom>
          <a:ln w="28575" cap="flat" cmpd="sng">
            <a:solidFill>
              <a:schemeClr val="tx1"/>
            </a:solidFill>
            <a:prstDash val="solid"/>
            <a:round/>
            <a:headEnd type="none" w="med" len="med"/>
            <a:tailEnd type="triangle" w="med" len="med"/>
          </a:ln>
        </p:spPr>
      </p:sp>
      <p:sp>
        <p:nvSpPr>
          <p:cNvPr id="12" name="Line 5"/>
          <p:cNvSpPr/>
          <p:nvPr/>
        </p:nvSpPr>
        <p:spPr>
          <a:xfrm>
            <a:off x="4876800" y="1943100"/>
            <a:ext cx="269875" cy="0"/>
          </a:xfrm>
          <a:prstGeom prst="line">
            <a:avLst/>
          </a:prstGeom>
          <a:ln w="28575" cap="flat" cmpd="sng">
            <a:solidFill>
              <a:schemeClr val="tx1"/>
            </a:solidFill>
            <a:prstDash val="solid"/>
            <a:round/>
            <a:headEnd type="none" w="med" len="med"/>
            <a:tailEnd type="triangle" w="med" len="med"/>
          </a:ln>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44388">
                                            <p:txEl>
                                              <p:pRg st="1" end="1"/>
                                            </p:txEl>
                                          </p:spTgt>
                                        </p:tgtEl>
                                        <p:attrNameLst>
                                          <p:attrName>style.visibility</p:attrName>
                                        </p:attrNameLst>
                                      </p:cBhvr>
                                      <p:to>
                                        <p:strVal val="visible"/>
                                      </p:to>
                                    </p:set>
                                    <p:animEffect transition="in" filter="wipe(down)">
                                      <p:cBhvr>
                                        <p:cTn id="12" dur="500"/>
                                        <p:tgtEl>
                                          <p:spTgt spid="144388">
                                            <p:txEl>
                                              <p:pRg st="1" end="1"/>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144388">
                                            <p:txEl>
                                              <p:pRg st="2" end="2"/>
                                            </p:txEl>
                                          </p:spTgt>
                                        </p:tgtEl>
                                        <p:attrNameLst>
                                          <p:attrName>style.visibility</p:attrName>
                                        </p:attrNameLst>
                                      </p:cBhvr>
                                      <p:to>
                                        <p:strVal val="visible"/>
                                      </p:to>
                                    </p:set>
                                    <p:animEffect transition="in" filter="wipe(down)">
                                      <p:cBhvr>
                                        <p:cTn id="15" dur="500"/>
                                        <p:tgtEl>
                                          <p:spTgt spid="144388">
                                            <p:txEl>
                                              <p:pRg st="2" end="2"/>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144388">
                                            <p:txEl>
                                              <p:pRg st="3" end="3"/>
                                            </p:txEl>
                                          </p:spTgt>
                                        </p:tgtEl>
                                        <p:attrNameLst>
                                          <p:attrName>style.visibility</p:attrName>
                                        </p:attrNameLst>
                                      </p:cBhvr>
                                      <p:to>
                                        <p:strVal val="visible"/>
                                      </p:to>
                                    </p:set>
                                    <p:animEffect transition="in" filter="wipe(down)">
                                      <p:cBhvr>
                                        <p:cTn id="18" dur="500"/>
                                        <p:tgtEl>
                                          <p:spTgt spid="144388">
                                            <p:txEl>
                                              <p:pRg st="3" end="3"/>
                                            </p:txEl>
                                          </p:spTgt>
                                        </p:tgtEl>
                                      </p:cBhvr>
                                    </p:animEffect>
                                  </p:childTnLst>
                                </p:cTn>
                              </p:par>
                              <p:par>
                                <p:cTn id="19" presetID="22" presetClass="entr" presetSubtype="4" fill="hold" nodeType="withEffect">
                                  <p:stCondLst>
                                    <p:cond delay="0"/>
                                  </p:stCondLst>
                                  <p:childTnLst>
                                    <p:set>
                                      <p:cBhvr>
                                        <p:cTn id="20" dur="1" fill="hold">
                                          <p:stCondLst>
                                            <p:cond delay="0"/>
                                          </p:stCondLst>
                                        </p:cTn>
                                        <p:tgtEl>
                                          <p:spTgt spid="144388">
                                            <p:txEl>
                                              <p:pRg st="4" end="4"/>
                                            </p:txEl>
                                          </p:spTgt>
                                        </p:tgtEl>
                                        <p:attrNameLst>
                                          <p:attrName>style.visibility</p:attrName>
                                        </p:attrNameLst>
                                      </p:cBhvr>
                                      <p:to>
                                        <p:strVal val="visible"/>
                                      </p:to>
                                    </p:set>
                                    <p:animEffect transition="in" filter="wipe(down)">
                                      <p:cBhvr>
                                        <p:cTn id="21" dur="500"/>
                                        <p:tgtEl>
                                          <p:spTgt spid="144388">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30723"/>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30724"/>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30726"/>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4"/>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12"/>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5"/>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6"/>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7"/>
                                        </p:tgtEl>
                                        <p:attrNameLst>
                                          <p:attrName>style.visibility</p:attrName>
                                        </p:attrNameLst>
                                      </p:cBhvr>
                                      <p:to>
                                        <p:strVal val="visible"/>
                                      </p:to>
                                    </p:set>
                                  </p:childTnLst>
                                </p:cTn>
                              </p:par>
                              <p:par>
                                <p:cTn id="42" presetID="1" presetClass="entr" presetSubtype="0" fill="hold" nodeType="withEffect">
                                  <p:stCondLst>
                                    <p:cond delay="0"/>
                                  </p:stCondLst>
                                  <p:childTnLst>
                                    <p:set>
                                      <p:cBhvr>
                                        <p:cTn id="43" dur="1" fill="hold">
                                          <p:stCondLst>
                                            <p:cond delay="0"/>
                                          </p:stCondLst>
                                        </p:cTn>
                                        <p:tgtEl>
                                          <p:spTgt spid="8"/>
                                        </p:tgtEl>
                                        <p:attrNameLst>
                                          <p:attrName>style.visibility</p:attrName>
                                        </p:attrNameLst>
                                      </p:cBhvr>
                                      <p:to>
                                        <p:strVal val="visible"/>
                                      </p:to>
                                    </p:set>
                                  </p:childTnLst>
                                </p:cTn>
                              </p:par>
                              <p:par>
                                <p:cTn id="44" presetID="1" presetClass="entr" presetSubtype="0" fill="hold" nodeType="withEffect">
                                  <p:stCondLst>
                                    <p:cond delay="0"/>
                                  </p:stCondLst>
                                  <p:childTnLst>
                                    <p:set>
                                      <p:cBhvr>
                                        <p:cTn id="45"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1" name="Rectangle 3"/>
          <p:cNvSpPr>
            <a:spLocks noGrp="1" noChangeArrowheads="1"/>
          </p:cNvSpPr>
          <p:nvPr>
            <p:ph idx="1"/>
          </p:nvPr>
        </p:nvSpPr>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收入性不平衡指各国收入平均增长速度差异所引起的国际收支不平衡。</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收入增长较</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快</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的国家容易出现国际收支</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逆差</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，而收入增长较</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慢</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的国际容易出现国际收支</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顺差</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a:t>
            </a:r>
          </a:p>
        </p:txBody>
      </p:sp>
      <p:sp>
        <p:nvSpPr>
          <p:cNvPr id="3" name="圆角矩形 2"/>
          <p:cNvSpPr/>
          <p:nvPr/>
        </p:nvSpPr>
        <p:spPr>
          <a:xfrm>
            <a:off x="609600" y="972185"/>
            <a:ext cx="3054985" cy="520700"/>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0" fontAlgn="auto" latinLnBrk="0" hangingPunct="0">
              <a:lnSpc>
                <a:spcPct val="100000"/>
              </a:lnSpc>
              <a:spcBef>
                <a:spcPct val="0"/>
              </a:spcBef>
              <a:spcAft>
                <a:spcPct val="0"/>
              </a:spcAft>
              <a:buClrTx/>
              <a:buSzTx/>
              <a:buFontTx/>
              <a:buNone/>
            </a:pPr>
            <a:r>
              <a:rPr kumimoji="0" lang="en-US" altLang="zh-CN" sz="2100" b="1" i="0" u="none" strike="noStrike" kern="1200" cap="none" spc="0" normalizeH="0" baseline="0" noProof="1">
                <a:solidFill>
                  <a:srgbClr val="FFC000"/>
                </a:solidFill>
                <a:latin typeface="微软雅黑" panose="020B0503020204020204" charset="-122"/>
                <a:ea typeface="微软雅黑" panose="020B0503020204020204" charset="-122"/>
                <a:cs typeface="微软雅黑" panose="020B0503020204020204" charset="-122"/>
                <a:sym typeface="+mn-ea"/>
              </a:rPr>
              <a:t>4.收入性不平衡</a:t>
            </a:r>
            <a:endParaRPr kumimoji="0" lang="en-US" altLang="zh-CN" sz="2100" b="1" i="0" u="none" strike="noStrike" kern="1200" cap="none" spc="0" normalizeH="0" baseline="0" noProof="1">
              <a:solidFill>
                <a:srgbClr val="FFC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5411">
                                            <p:txEl>
                                              <p:pRg st="1" end="1"/>
                                            </p:txEl>
                                          </p:spTgt>
                                        </p:tgtEl>
                                        <p:attrNameLst>
                                          <p:attrName>style.visibility</p:attrName>
                                        </p:attrNameLst>
                                      </p:cBhvr>
                                      <p:to>
                                        <p:strVal val="visible"/>
                                      </p:to>
                                    </p:set>
                                    <p:animEffect transition="in" filter="blinds(horizontal)">
                                      <p:cBhvr>
                                        <p:cTn id="12" dur="500"/>
                                        <p:tgtEl>
                                          <p:spTgt spid="145411">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145411">
                                            <p:txEl>
                                              <p:pRg st="2" end="2"/>
                                            </p:txEl>
                                          </p:spTgt>
                                        </p:tgtEl>
                                        <p:attrNameLst>
                                          <p:attrName>style.visibility</p:attrName>
                                        </p:attrNameLst>
                                      </p:cBhvr>
                                      <p:to>
                                        <p:strVal val="visible"/>
                                      </p:to>
                                    </p:set>
                                    <p:animEffect transition="in" filter="blinds(horizontal)">
                                      <p:cBhvr>
                                        <p:cTn id="15" dur="500"/>
                                        <p:tgtEl>
                                          <p:spTgt spid="1454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5" name="Rectangle 3"/>
          <p:cNvSpPr>
            <a:spLocks noGrp="1" noChangeArrowheads="1"/>
          </p:cNvSpPr>
          <p:nvPr>
            <p:ph idx="1"/>
          </p:nvPr>
        </p:nvSpPr>
        <p:spPr>
          <a:xfrm>
            <a:off x="1066800" y="1504950"/>
            <a:ext cx="7185025" cy="3406775"/>
          </a:xfrm>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偶然性失衡指一些随机因素导致的国际收支失衡。</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例如，自然灾害可能引起国内粮食产量大幅度</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下降</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，该国被迫增加粮食</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进口</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并引起国际收支</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逆差</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en-US" altLang="zh-CN" sz="24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p:txBody>
      </p:sp>
      <p:sp>
        <p:nvSpPr>
          <p:cNvPr id="2" name="圆角矩形 1"/>
          <p:cNvSpPr/>
          <p:nvPr/>
        </p:nvSpPr>
        <p:spPr>
          <a:xfrm>
            <a:off x="990600" y="743585"/>
            <a:ext cx="2382520" cy="520700"/>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100" b="1" i="0" u="none" strike="noStrike" kern="1200" cap="none" spc="0" normalizeH="0" baseline="0" noProof="1">
                <a:solidFill>
                  <a:srgbClr val="FFC000"/>
                </a:solidFill>
                <a:latin typeface="微软雅黑" panose="020B0503020204020204" charset="-122"/>
                <a:ea typeface="微软雅黑" panose="020B0503020204020204" charset="-122"/>
                <a:cs typeface="微软雅黑" panose="020B0503020204020204" charset="-122"/>
                <a:sym typeface="+mn-ea"/>
              </a:rPr>
              <a:t>5.偶然性不平衡</a:t>
            </a:r>
            <a:endParaRPr kumimoji="0" lang="en-US" altLang="zh-CN" sz="2100" b="1" i="0" u="none" strike="noStrike" kern="1200" cap="none" spc="0" normalizeH="0" baseline="0" noProof="1">
              <a:solidFill>
                <a:srgbClr val="FFC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46435">
                                            <p:txEl>
                                              <p:pRg st="0" end="0"/>
                                            </p:txEl>
                                          </p:spTgt>
                                        </p:tgtEl>
                                        <p:attrNameLst>
                                          <p:attrName>style.visibility</p:attrName>
                                        </p:attrNameLst>
                                      </p:cBhvr>
                                      <p:to>
                                        <p:strVal val="visible"/>
                                      </p:to>
                                    </p:set>
                                    <p:animEffect transition="in" filter="box(in)">
                                      <p:cBhvr>
                                        <p:cTn id="12" dur="2000"/>
                                        <p:tgtEl>
                                          <p:spTgt spid="146435">
                                            <p:txEl>
                                              <p:pRg st="0" end="0"/>
                                            </p:txEl>
                                          </p:spTgt>
                                        </p:tgtEl>
                                      </p:cBhvr>
                                    </p:animEffect>
                                  </p:childTnLst>
                                </p:cTn>
                              </p:par>
                              <p:par>
                                <p:cTn id="13" presetID="4" presetClass="entr" presetSubtype="16" fill="hold" nodeType="withEffect">
                                  <p:stCondLst>
                                    <p:cond delay="0"/>
                                  </p:stCondLst>
                                  <p:childTnLst>
                                    <p:set>
                                      <p:cBhvr>
                                        <p:cTn id="14" dur="1" fill="hold">
                                          <p:stCondLst>
                                            <p:cond delay="0"/>
                                          </p:stCondLst>
                                        </p:cTn>
                                        <p:tgtEl>
                                          <p:spTgt spid="146435">
                                            <p:txEl>
                                              <p:pRg st="1" end="1"/>
                                            </p:txEl>
                                          </p:spTgt>
                                        </p:tgtEl>
                                        <p:attrNameLst>
                                          <p:attrName>style.visibility</p:attrName>
                                        </p:attrNameLst>
                                      </p:cBhvr>
                                      <p:to>
                                        <p:strVal val="visible"/>
                                      </p:to>
                                    </p:set>
                                    <p:animEffect transition="in" filter="box(in)">
                                      <p:cBhvr>
                                        <p:cTn id="15" dur="2000"/>
                                        <p:tgtEl>
                                          <p:spTgt spid="14643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9" name="Rectangle 3"/>
          <p:cNvSpPr>
            <a:spLocks noGrp="1" noChangeArrowheads="1"/>
          </p:cNvSpPr>
          <p:nvPr>
            <p:ph idx="1"/>
          </p:nvPr>
        </p:nvSpPr>
        <p:spPr>
          <a:xfrm>
            <a:off x="533400" y="895350"/>
            <a:ext cx="7827963" cy="3578225"/>
          </a:xfrm>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en-US" altLang="zh-CN" sz="2400" b="1" i="0" u="none" strike="noStrike" kern="0" cap="none" spc="0" normalizeH="0" baseline="0" noProof="0">
              <a:ln>
                <a:noFill/>
              </a:ln>
              <a:solidFill>
                <a:srgbClr val="FF9900"/>
              </a:solidFill>
              <a:effectLst>
                <a:outerShdw blurRad="38100" dist="38100" dir="2700000" algn="tl">
                  <a:srgbClr val="000000"/>
                </a:outerShdw>
              </a:effectLst>
              <a:uLnTx/>
              <a:uFillTx/>
              <a:latin typeface="宋体" panose="02010600030101010101" pitchFamily="2" charset="-122"/>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宋体" panose="02010600030101010101" pitchFamily="2" charset="-122"/>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(1)</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逆差会通过外汇市场供求关系形成使该国货币汇率下跌的压力，从而使该国贸易条件恶化。</a:t>
            </a: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导致</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宋体" panose="02010600030101010101" pitchFamily="2" charset="-122"/>
                <a:ea typeface="+mn-ea"/>
                <a:cs typeface="+mn-cs"/>
              </a:rPr>
              <a:t>失业的增加</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和国民</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宋体" panose="02010600030101010101" pitchFamily="2" charset="-122"/>
                <a:ea typeface="+mn-ea"/>
                <a:cs typeface="+mn-cs"/>
              </a:rPr>
              <a:t>收入增长率</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的相对与绝对</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宋体" panose="02010600030101010101" pitchFamily="2" charset="-122"/>
                <a:ea typeface="+mn-ea"/>
                <a:cs typeface="+mn-cs"/>
              </a:rPr>
              <a:t>下降</a:t>
            </a: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(2)</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如果一国政府不愿意接受本币汇率下降和贸易条件恶化的后果，就要在国际收支出现逆差时动用黄金外汇储备干预外汇市场，使得该国</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宋体" panose="02010600030101010101" pitchFamily="2" charset="-122"/>
                <a:ea typeface="+mn-ea"/>
                <a:cs typeface="+mn-cs"/>
              </a:rPr>
              <a:t>黄金外汇储备减少</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en-US" altLang="zh-CN" sz="2400" b="0"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endParaRPr>
          </a:p>
        </p:txBody>
      </p:sp>
      <p:sp>
        <p:nvSpPr>
          <p:cNvPr id="3" name="Rectangle 27"/>
          <p:cNvSpPr/>
          <p:nvPr/>
        </p:nvSpPr>
        <p:spPr bwMode="gray">
          <a:xfrm>
            <a:off x="838200" y="209550"/>
            <a:ext cx="4816475" cy="455613"/>
          </a:xfrm>
          <a:prstGeom prst="rect">
            <a:avLst/>
          </a:prstGeom>
          <a:gradFill>
            <a:gsLst>
              <a:gs pos="50000">
                <a:srgbClr val="F8E786"/>
              </a:gs>
              <a:gs pos="0">
                <a:srgbClr val="FAEFAE"/>
              </a:gs>
              <a:gs pos="100000">
                <a:srgbClr val="F5DE5D"/>
              </a:gs>
            </a:gsLst>
            <a:lin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lnSpcReduction="10000"/>
          </a:bodyPr>
          <a:lstStyle/>
          <a:p>
            <a:pPr marL="0" marR="0" indent="0" algn="ctr" defTabSz="914400" rtl="0" eaLnBrk="0" fontAlgn="base" latinLnBrk="0" hangingPunct="0">
              <a:lnSpc>
                <a:spcPct val="100000"/>
              </a:lnSpc>
              <a:spcBef>
                <a:spcPct val="0"/>
              </a:spcBef>
              <a:spcAft>
                <a:spcPct val="0"/>
              </a:spcAft>
              <a:buClrTx/>
              <a:buSzTx/>
              <a:buFontTx/>
              <a:buNone/>
            </a:pPr>
            <a:r>
              <a:rPr kumimoji="0" lang="zh-CN" altLang="en-US" sz="2400" b="1" i="0" u="none" strike="noStrike" kern="0" cap="none" spc="0" normalizeH="0" baseline="0" noProof="0" dirty="0">
                <a:ln>
                  <a:noFill/>
                </a:ln>
                <a:solidFill>
                  <a:srgbClr val="FF6600"/>
                </a:solidFill>
                <a:effectLst>
                  <a:outerShdw blurRad="38100" dist="38100" dir="2700000" algn="tl">
                    <a:srgbClr val="000000"/>
                  </a:outerShdw>
                </a:effectLst>
                <a:uLnTx/>
                <a:uFillTx/>
                <a:latin typeface="宋体" panose="02010600030101010101" pitchFamily="2" charset="-122"/>
                <a:ea typeface="+mn-ea"/>
                <a:cs typeface="+mn-cs"/>
                <a:sym typeface="+mn-ea"/>
              </a:rPr>
              <a:t>四、国际收支失衡对经济的影响</a:t>
            </a:r>
            <a:endParaRPr kumimoji="0" lang="zh-CN" altLang="en-US" sz="2400" b="1" i="0" u="none" strike="noStrike" kern="1200" cap="none" spc="0" normalizeH="0" baseline="0" noProof="1">
              <a:solidFill>
                <a:schemeClr val="bg1"/>
              </a:solidFill>
              <a:latin typeface="微软雅黑" panose="020B0503020204020204" charset="-122"/>
              <a:ea typeface="微软雅黑" panose="020B0503020204020204" charset="-122"/>
              <a:cs typeface="+mn-ea"/>
              <a:sym typeface="+mn-lt"/>
            </a:endParaRPr>
          </a:p>
        </p:txBody>
      </p:sp>
      <p:sp>
        <p:nvSpPr>
          <p:cNvPr id="2" name="圆角矩形 1"/>
          <p:cNvSpPr/>
          <p:nvPr/>
        </p:nvSpPr>
        <p:spPr>
          <a:xfrm>
            <a:off x="685800" y="972185"/>
            <a:ext cx="2506345" cy="520700"/>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0" fontAlgn="auto" latinLnBrk="0" hangingPunct="0">
              <a:lnSpc>
                <a:spcPct val="100000"/>
              </a:lnSpc>
              <a:spcBef>
                <a:spcPct val="0"/>
              </a:spcBef>
              <a:spcAft>
                <a:spcPct val="0"/>
              </a:spcAft>
              <a:buClrTx/>
              <a:buSzTx/>
              <a:buFontTx/>
              <a:buNone/>
            </a:pPr>
            <a:r>
              <a:rPr kumimoji="0" lang="en-US" altLang="zh-CN" sz="2100" b="1" i="0" u="none" strike="noStrike" kern="1200" cap="none" spc="0" normalizeH="0" baseline="0" noProof="1">
                <a:solidFill>
                  <a:srgbClr val="FFC000"/>
                </a:solidFill>
                <a:latin typeface="微软雅黑" panose="020B0503020204020204" charset="-122"/>
                <a:ea typeface="微软雅黑" panose="020B0503020204020204" charset="-122"/>
                <a:cs typeface="微软雅黑" panose="020B0503020204020204" charset="-122"/>
                <a:sym typeface="+mn-ea"/>
              </a:rPr>
              <a:t>1.逆差的影响</a:t>
            </a:r>
            <a:endParaRPr kumimoji="0" lang="zh-CN" altLang="en-US" sz="2100" b="1" i="0" u="none" strike="noStrike" kern="1200" cap="none" spc="0" normalizeH="0" baseline="0" noProof="1">
              <a:solidFill>
                <a:srgbClr val="FFC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47459">
                                            <p:txEl>
                                              <p:pRg st="2" end="2"/>
                                            </p:txEl>
                                          </p:spTgt>
                                        </p:tgtEl>
                                        <p:attrNameLst>
                                          <p:attrName>style.visibility</p:attrName>
                                        </p:attrNameLst>
                                      </p:cBhvr>
                                      <p:to>
                                        <p:strVal val="visible"/>
                                      </p:to>
                                    </p:set>
                                    <p:animEffect transition="in" filter="blinds(horizontal)">
                                      <p:cBhvr>
                                        <p:cTn id="17" dur="500"/>
                                        <p:tgtEl>
                                          <p:spTgt spid="147459">
                                            <p:txEl>
                                              <p:pRg st="2" end="2"/>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147459">
                                            <p:txEl>
                                              <p:pRg st="3" end="3"/>
                                            </p:txEl>
                                          </p:spTgt>
                                        </p:tgtEl>
                                        <p:attrNameLst>
                                          <p:attrName>style.visibility</p:attrName>
                                        </p:attrNameLst>
                                      </p:cBhvr>
                                      <p:to>
                                        <p:strVal val="visible"/>
                                      </p:to>
                                    </p:set>
                                    <p:animEffect transition="in" filter="blinds(horizontal)">
                                      <p:cBhvr>
                                        <p:cTn id="20" dur="500"/>
                                        <p:tgtEl>
                                          <p:spTgt spid="14745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2" grpId="0" animBg="1"/>
      <p:bldP spid="2"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3" name="Rectangle 3"/>
          <p:cNvSpPr>
            <a:spLocks noGrp="1" noChangeArrowheads="1"/>
          </p:cNvSpPr>
          <p:nvPr>
            <p:ph idx="1"/>
          </p:nvPr>
        </p:nvSpPr>
        <p:spPr>
          <a:xfrm>
            <a:off x="830263" y="628650"/>
            <a:ext cx="7921625" cy="1887538"/>
          </a:xfrm>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(3)</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如果国际收支逆差是由</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宋体" panose="02010600030101010101" pitchFamily="2" charset="-122"/>
                <a:ea typeface="+mn-ea"/>
                <a:cs typeface="+mn-cs"/>
              </a:rPr>
              <a:t>贸易逆差</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所引起的，则它会使得本国</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宋体" panose="02010600030101010101" pitchFamily="2" charset="-122"/>
                <a:ea typeface="+mn-ea"/>
                <a:cs typeface="+mn-cs"/>
              </a:rPr>
              <a:t>收入下降和失业的增加</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a:t>
            </a:r>
            <a:endParaRPr kumimoji="0" lang="zh-CN" altLang="en-US" sz="2400" b="1" i="0" u="none" strike="noStrike" kern="0" cap="none" spc="0" normalizeH="0" baseline="0" noProof="0">
              <a:ln>
                <a:noFill/>
              </a:ln>
              <a:solidFill>
                <a:srgbClr val="0000FF"/>
              </a:solidFill>
              <a:effectLst>
                <a:outerShdw blurRad="38100" dist="38100" dir="2700000" algn="tl">
                  <a:srgbClr val="000000"/>
                </a:outerShdw>
              </a:effectLst>
              <a:uLnTx/>
              <a:uFillTx/>
              <a:latin typeface="宋体" panose="02010600030101010101" pitchFamily="2" charset="-122"/>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(4)</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如果国际收支逆差是由</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宋体" panose="02010600030101010101" pitchFamily="2" charset="-122"/>
                <a:ea typeface="+mn-ea"/>
                <a:cs typeface="+mn-cs"/>
              </a:rPr>
              <a:t>资本项目</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逆差所引起的，则它会通过加剧国内资金紧张造成本国</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宋体" panose="02010600030101010101" pitchFamily="2" charset="-122"/>
                <a:ea typeface="+mn-ea"/>
                <a:cs typeface="+mn-cs"/>
              </a:rPr>
              <a:t>收入下降和失业增加</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a:pPr>
            <a:endParaRPr kumimoji="0" lang="en-US" altLang="zh-CN" sz="2400" b="0"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7" name="Rectangle 3"/>
          <p:cNvSpPr>
            <a:spLocks noGrp="1" noChangeArrowheads="1"/>
          </p:cNvSpPr>
          <p:nvPr>
            <p:ph idx="1"/>
          </p:nvPr>
        </p:nvSpPr>
        <p:spPr>
          <a:xfrm>
            <a:off x="228600" y="742950"/>
            <a:ext cx="8753475" cy="3970338"/>
          </a:xfrm>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(1)</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顺差形成促使本币对外升值的压力，后者会</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鼓励进口</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和</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抑制出口</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，从长远来看</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不利</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于该国扩大市场和发展生产。</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(2)</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尽管顺差导致该国黄金外汇储备增加；但是它同时也引起该国</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货币供应量增长</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加剧该国通货膨胀</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sym typeface="+mn-ea"/>
              </a:rPr>
              <a:t>(3)</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sym typeface="+mn-ea"/>
              </a:rPr>
              <a:t>由于一国顺差意味着其他国家出现国际收支逆差，它容易引起对方采取报复性措施，这</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宋体" panose="02010600030101010101" pitchFamily="2" charset="-122"/>
                <a:ea typeface="+mn-ea"/>
                <a:cs typeface="+mn-cs"/>
                <a:sym typeface="+mn-ea"/>
              </a:rPr>
              <a:t>不利</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sym typeface="+mn-ea"/>
              </a:rPr>
              <a:t>于该国长期稳定的发展对外经济联系。</a:t>
            </a:r>
            <a:endPar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sym typeface="+mn-ea"/>
              </a:rPr>
              <a:t>(4)</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sym typeface="+mn-ea"/>
              </a:rPr>
              <a:t>国际收支顺差如形成于出口过多所形成的贸易收支顺差，则意味着国内</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宋体" panose="02010600030101010101" pitchFamily="2" charset="-122"/>
                <a:ea typeface="+mn-ea"/>
                <a:cs typeface="+mn-cs"/>
                <a:sym typeface="+mn-ea"/>
              </a:rPr>
              <a:t>可供使用资源的减少</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sym typeface="+mn-ea"/>
              </a:rPr>
              <a:t>，因而</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宋体" panose="02010600030101010101" pitchFamily="2" charset="-122"/>
                <a:ea typeface="+mn-ea"/>
                <a:cs typeface="+mn-cs"/>
                <a:sym typeface="+mn-ea"/>
              </a:rPr>
              <a:t>不利</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sym typeface="+mn-ea"/>
              </a:rPr>
              <a:t>于本国经济的发展。</a:t>
            </a:r>
            <a:endPar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en-US" altLang="zh-CN" sz="24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p:txBody>
      </p:sp>
      <p:sp>
        <p:nvSpPr>
          <p:cNvPr id="2" name="圆角矩形 1"/>
          <p:cNvSpPr/>
          <p:nvPr/>
        </p:nvSpPr>
        <p:spPr>
          <a:xfrm>
            <a:off x="228600" y="210185"/>
            <a:ext cx="2508250" cy="520700"/>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0" fontAlgn="auto" latinLnBrk="0" hangingPunct="0">
              <a:lnSpc>
                <a:spcPct val="100000"/>
              </a:lnSpc>
              <a:spcBef>
                <a:spcPct val="0"/>
              </a:spcBef>
              <a:spcAft>
                <a:spcPct val="0"/>
              </a:spcAft>
              <a:buClrTx/>
              <a:buSzTx/>
              <a:buFontTx/>
              <a:buNone/>
            </a:pPr>
            <a:r>
              <a:rPr kumimoji="0" lang="zh-CN" altLang="en-US" sz="2100" b="1" i="0" u="none" strike="noStrike" kern="1200" cap="none" spc="0" normalizeH="0" baseline="0" noProof="1">
                <a:solidFill>
                  <a:srgbClr val="FFC000"/>
                </a:solidFill>
                <a:latin typeface="微软雅黑" panose="020B0503020204020204" charset="-122"/>
                <a:ea typeface="微软雅黑" panose="020B0503020204020204" charset="-122"/>
                <a:cs typeface="微软雅黑" panose="020B0503020204020204" charset="-122"/>
                <a:sym typeface="+mn-ea"/>
              </a:rPr>
              <a:t>2.顺差的影响</a:t>
            </a:r>
            <a:endParaRPr kumimoji="0" lang="zh-CN" altLang="en-US" sz="2100" b="1" i="0" u="none" strike="noStrike" kern="1200" cap="none" spc="0" normalizeH="0" baseline="0" noProof="1">
              <a:solidFill>
                <a:srgbClr val="FFC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49507">
                                            <p:txEl>
                                              <p:pRg st="0" end="0"/>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149507">
                                            <p:txEl>
                                              <p:pRg st="1" end="1"/>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149507">
                                            <p:txEl>
                                              <p:pRg st="2" end="2"/>
                                            </p:txEl>
                                          </p:spTgt>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14950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5" name="Rectangle 3"/>
          <p:cNvSpPr>
            <a:spLocks noGrp="1" noChangeArrowheads="1"/>
          </p:cNvSpPr>
          <p:nvPr>
            <p:ph idx="1"/>
          </p:nvPr>
        </p:nvSpPr>
        <p:spPr>
          <a:xfrm>
            <a:off x="762000" y="1200150"/>
            <a:ext cx="7848600" cy="3741738"/>
          </a:xfrm>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各国政府和金融当局在调节本国国际收支时，会遵循三条原则：</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a:pP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1.</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根据国际收支不平衡的</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性质</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选择国际收支调节方式。</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a:pP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2.</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尽量避免国际收支调节措施给</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国内</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经济带来的</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消极</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影响</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a:pP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3.</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注意</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减少</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国际收支调节措施对其他国家的刺激</a:t>
            </a:r>
            <a:endParaRPr kumimoji="0" lang="en-US" altLang="zh-CN" sz="24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p:txBody>
      </p:sp>
      <p:sp>
        <p:nvSpPr>
          <p:cNvPr id="3" name="Rectangle 27"/>
          <p:cNvSpPr/>
          <p:nvPr/>
        </p:nvSpPr>
        <p:spPr bwMode="gray">
          <a:xfrm>
            <a:off x="1066800" y="438150"/>
            <a:ext cx="4945063" cy="455613"/>
          </a:xfrm>
          <a:prstGeom prst="rect">
            <a:avLst/>
          </a:prstGeom>
          <a:gradFill>
            <a:gsLst>
              <a:gs pos="50000">
                <a:srgbClr val="F8E786"/>
              </a:gs>
              <a:gs pos="0">
                <a:srgbClr val="FAEFAE"/>
              </a:gs>
              <a:gs pos="100000">
                <a:srgbClr val="F5DE5D"/>
              </a:gs>
            </a:gsLst>
            <a:lin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lnSpcReduction="10000"/>
          </a:bodyPr>
          <a:lstStyle/>
          <a:p>
            <a:pPr marL="0" marR="0" indent="0" algn="ctr" defTabSz="914400" rtl="0" eaLnBrk="0" fontAlgn="base" latinLnBrk="0" hangingPunct="0">
              <a:lnSpc>
                <a:spcPct val="100000"/>
              </a:lnSpc>
              <a:spcBef>
                <a:spcPct val="0"/>
              </a:spcBef>
              <a:spcAft>
                <a:spcPct val="0"/>
              </a:spcAft>
              <a:buClrTx/>
              <a:buSzTx/>
              <a:buFontTx/>
              <a:buNone/>
            </a:pPr>
            <a:r>
              <a:rPr kumimoji="0" lang="zh-CN" altLang="en-US" sz="2400" b="1" i="0" u="none" strike="noStrike" kern="0" cap="none" spc="0" normalizeH="0" baseline="0" noProof="0" dirty="0">
                <a:ln>
                  <a:noFill/>
                </a:ln>
                <a:solidFill>
                  <a:srgbClr val="FF6600"/>
                </a:solidFill>
                <a:effectLst>
                  <a:outerShdw blurRad="38100" dist="38100" dir="2700000" algn="tl">
                    <a:srgbClr val="000000"/>
                  </a:outerShdw>
                </a:effectLst>
                <a:uLnTx/>
                <a:uFillTx/>
                <a:latin typeface="宋体" panose="02010600030101010101" pitchFamily="2" charset="-122"/>
                <a:ea typeface="+mn-ea"/>
                <a:cs typeface="+mn-cs"/>
                <a:sym typeface="+mn-ea"/>
              </a:rPr>
              <a:t>四.国际收支失衡的调节原则</a:t>
            </a:r>
            <a:endParaRPr kumimoji="0" lang="zh-CN" altLang="en-US" sz="2400" b="1" i="0" u="none" strike="noStrike" kern="0" cap="none" spc="0" normalizeH="0" baseline="0" noProof="0" dirty="0">
              <a:ln>
                <a:noFill/>
              </a:ln>
              <a:solidFill>
                <a:srgbClr val="FF6600"/>
              </a:solidFill>
              <a:effectLst>
                <a:outerShdw blurRad="38100" dist="38100" dir="2700000" algn="tl">
                  <a:srgbClr val="000000"/>
                </a:outerShdw>
              </a:effectLst>
              <a:uLnTx/>
              <a:uFillTx/>
              <a:latin typeface="宋体" panose="02010600030101010101" pitchFamily="2" charset="-122"/>
              <a:ea typeface="+mn-ea"/>
              <a:cs typeface="+mn-cs"/>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151555">
                                            <p:txEl>
                                              <p:pRg st="0" end="0"/>
                                            </p:txEl>
                                          </p:spTgt>
                                        </p:tgtEl>
                                        <p:attrNameLst>
                                          <p:attrName>style.visibility</p:attrName>
                                        </p:attrNameLst>
                                      </p:cBhvr>
                                      <p:to>
                                        <p:strVal val="visible"/>
                                      </p:to>
                                    </p:set>
                                    <p:animEffect transition="in" filter="wipe(down)">
                                      <p:cBhvr>
                                        <p:cTn id="11" dur="500"/>
                                        <p:tgtEl>
                                          <p:spTgt spid="151555">
                                            <p:txEl>
                                              <p:pRg st="0" end="0"/>
                                            </p:txEl>
                                          </p:spTgt>
                                        </p:tgtEl>
                                      </p:cBhvr>
                                    </p:animEffect>
                                  </p:childTnLst>
                                </p:cTn>
                              </p:par>
                              <p:par>
                                <p:cTn id="12" presetID="22" presetClass="entr" presetSubtype="4" fill="hold" nodeType="withEffect">
                                  <p:stCondLst>
                                    <p:cond delay="0"/>
                                  </p:stCondLst>
                                  <p:childTnLst>
                                    <p:set>
                                      <p:cBhvr>
                                        <p:cTn id="13" dur="1" fill="hold">
                                          <p:stCondLst>
                                            <p:cond delay="0"/>
                                          </p:stCondLst>
                                        </p:cTn>
                                        <p:tgtEl>
                                          <p:spTgt spid="151555">
                                            <p:txEl>
                                              <p:pRg st="1" end="1"/>
                                            </p:txEl>
                                          </p:spTgt>
                                        </p:tgtEl>
                                        <p:attrNameLst>
                                          <p:attrName>style.visibility</p:attrName>
                                        </p:attrNameLst>
                                      </p:cBhvr>
                                      <p:to>
                                        <p:strVal val="visible"/>
                                      </p:to>
                                    </p:set>
                                    <p:animEffect transition="in" filter="wipe(down)">
                                      <p:cBhvr>
                                        <p:cTn id="14" dur="500"/>
                                        <p:tgtEl>
                                          <p:spTgt spid="151555">
                                            <p:txEl>
                                              <p:pRg st="1" end="1"/>
                                            </p:txEl>
                                          </p:spTgt>
                                        </p:tgtEl>
                                      </p:cBhvr>
                                    </p:animEffect>
                                  </p:childTnLst>
                                </p:cTn>
                              </p:par>
                              <p:par>
                                <p:cTn id="15" presetID="22" presetClass="entr" presetSubtype="4" fill="hold" nodeType="withEffect">
                                  <p:stCondLst>
                                    <p:cond delay="0"/>
                                  </p:stCondLst>
                                  <p:childTnLst>
                                    <p:set>
                                      <p:cBhvr>
                                        <p:cTn id="16" dur="1" fill="hold">
                                          <p:stCondLst>
                                            <p:cond delay="0"/>
                                          </p:stCondLst>
                                        </p:cTn>
                                        <p:tgtEl>
                                          <p:spTgt spid="151555">
                                            <p:txEl>
                                              <p:pRg st="2" end="2"/>
                                            </p:txEl>
                                          </p:spTgt>
                                        </p:tgtEl>
                                        <p:attrNameLst>
                                          <p:attrName>style.visibility</p:attrName>
                                        </p:attrNameLst>
                                      </p:cBhvr>
                                      <p:to>
                                        <p:strVal val="visible"/>
                                      </p:to>
                                    </p:set>
                                    <p:animEffect transition="in" filter="wipe(down)">
                                      <p:cBhvr>
                                        <p:cTn id="17" dur="500"/>
                                        <p:tgtEl>
                                          <p:spTgt spid="151555">
                                            <p:txEl>
                                              <p:pRg st="2" end="2"/>
                                            </p:txEl>
                                          </p:spTgt>
                                        </p:tgtEl>
                                      </p:cBhvr>
                                    </p:animEffect>
                                  </p:childTnLst>
                                </p:cTn>
                              </p:par>
                              <p:par>
                                <p:cTn id="18" presetID="22" presetClass="entr" presetSubtype="4" fill="hold" nodeType="withEffect">
                                  <p:stCondLst>
                                    <p:cond delay="0"/>
                                  </p:stCondLst>
                                  <p:childTnLst>
                                    <p:set>
                                      <p:cBhvr>
                                        <p:cTn id="19" dur="1" fill="hold">
                                          <p:stCondLst>
                                            <p:cond delay="0"/>
                                          </p:stCondLst>
                                        </p:cTn>
                                        <p:tgtEl>
                                          <p:spTgt spid="151555">
                                            <p:txEl>
                                              <p:pRg st="3" end="3"/>
                                            </p:txEl>
                                          </p:spTgt>
                                        </p:tgtEl>
                                        <p:attrNameLst>
                                          <p:attrName>style.visibility</p:attrName>
                                        </p:attrNameLst>
                                      </p:cBhvr>
                                      <p:to>
                                        <p:strVal val="visible"/>
                                      </p:to>
                                    </p:set>
                                    <p:animEffect transition="in" filter="wipe(down)">
                                      <p:cBhvr>
                                        <p:cTn id="20" dur="500"/>
                                        <p:tgtEl>
                                          <p:spTgt spid="15155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9" name="Rectangle 3"/>
          <p:cNvSpPr>
            <a:spLocks noGrp="1" noChangeArrowheads="1"/>
          </p:cNvSpPr>
          <p:nvPr>
            <p:ph idx="1"/>
          </p:nvPr>
        </p:nvSpPr>
        <p:spPr>
          <a:xfrm>
            <a:off x="684213" y="571500"/>
            <a:ext cx="8212138" cy="4027488"/>
          </a:xfrm>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1.</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市场调节机制的概念</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国际收支市场调节机制指</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不考虑政府干预</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的情况下，市场经济系统内其他变量与国际收支相互制约和相互作用的过程。</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sym typeface="+mn-ea"/>
              </a:rPr>
              <a:t>2.</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sym typeface="+mn-ea"/>
              </a:rPr>
              <a:t>市场调节机制的类型</a:t>
            </a:r>
            <a:endPar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sym typeface="+mn-ea"/>
              </a:rPr>
              <a:t>(1)</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sym typeface="+mn-ea"/>
              </a:rPr>
              <a:t>国际收支收入调节机制</a:t>
            </a:r>
            <a:endPar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sym typeface="+mn-ea"/>
              </a:rPr>
              <a:t>        国际收支收入调节机制指在市场体系中，国际收支失衡引起的国民收入自发性的变化对国际收支的调节作用</a:t>
            </a:r>
            <a:endPar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p:txBody>
      </p:sp>
      <p:sp>
        <p:nvSpPr>
          <p:cNvPr id="3" name="Rectangle 27"/>
          <p:cNvSpPr/>
          <p:nvPr/>
        </p:nvSpPr>
        <p:spPr bwMode="gray">
          <a:xfrm>
            <a:off x="838200" y="361950"/>
            <a:ext cx="4187825" cy="455613"/>
          </a:xfrm>
          <a:prstGeom prst="rect">
            <a:avLst/>
          </a:prstGeom>
          <a:gradFill>
            <a:gsLst>
              <a:gs pos="50000">
                <a:srgbClr val="F8E786"/>
              </a:gs>
              <a:gs pos="0">
                <a:srgbClr val="FAEFAE"/>
              </a:gs>
              <a:gs pos="100000">
                <a:srgbClr val="F5DE5D"/>
              </a:gs>
            </a:gsLst>
            <a:lin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lnSpcReduction="10000"/>
          </a:bodyPr>
          <a:lstStyle/>
          <a:p>
            <a:pPr marL="0" marR="0" indent="0" algn="ctr" defTabSz="914400" rtl="0" eaLnBrk="0" fontAlgn="base" latinLnBrk="0" hangingPunct="0">
              <a:lnSpc>
                <a:spcPct val="100000"/>
              </a:lnSpc>
              <a:spcBef>
                <a:spcPct val="0"/>
              </a:spcBef>
              <a:spcAft>
                <a:spcPct val="0"/>
              </a:spcAft>
              <a:buClrTx/>
              <a:buSzTx/>
              <a:buFontTx/>
              <a:buNone/>
            </a:pPr>
            <a:r>
              <a:rPr kumimoji="0" lang="zh-CN" altLang="en-US" sz="2400" b="1" i="0" u="none" strike="noStrike" kern="0" cap="none" spc="0" normalizeH="0" baseline="0" noProof="0" dirty="0">
                <a:ln>
                  <a:noFill/>
                </a:ln>
                <a:solidFill>
                  <a:srgbClr val="FF6600"/>
                </a:solidFill>
                <a:effectLst>
                  <a:outerShdw blurRad="38100" dist="38100" dir="2700000" algn="tl">
                    <a:srgbClr val="000000"/>
                  </a:outerShdw>
                </a:effectLst>
                <a:uLnTx/>
                <a:uFillTx/>
                <a:latin typeface="宋体" panose="02010600030101010101" pitchFamily="2" charset="-122"/>
                <a:ea typeface="+mn-ea"/>
                <a:cs typeface="+mn-cs"/>
                <a:sym typeface="+mn-ea"/>
              </a:rPr>
              <a:t>五.国际收支的市场调节机制</a:t>
            </a:r>
            <a:endParaRPr kumimoji="0" lang="zh-CN" altLang="en-US" sz="2400" b="1" i="0" u="none" strike="noStrike" kern="1200" cap="none" spc="0" normalizeH="0" baseline="0" noProof="1">
              <a:solidFill>
                <a:schemeClr val="bg1"/>
              </a:solidFill>
              <a:latin typeface="微软雅黑" panose="020B0503020204020204" charset="-122"/>
              <a:ea typeface="微软雅黑" panose="020B0503020204020204" charset="-122"/>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52579">
                                            <p:txEl>
                                              <p:pRg st="1" end="1"/>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152579">
                                            <p:txEl>
                                              <p:pRg st="2" end="2"/>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52579">
                                            <p:txEl>
                                              <p:pRg st="3" end="3"/>
                                            </p:txEl>
                                          </p:spTgt>
                                        </p:tgtEl>
                                        <p:attrNameLst>
                                          <p:attrName>style.visibility</p:attrName>
                                        </p:attrNameLst>
                                      </p:cBhvr>
                                      <p:to>
                                        <p:strVal val="visible"/>
                                      </p:to>
                                    </p:set>
                                    <p:animEffect transition="in" filter="blinds(horizontal)">
                                      <p:cBhvr>
                                        <p:cTn id="18" dur="500"/>
                                        <p:tgtEl>
                                          <p:spTgt spid="152579">
                                            <p:txEl>
                                              <p:pRg st="3" end="3"/>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152579">
                                            <p:txEl>
                                              <p:pRg st="4" end="4"/>
                                            </p:txEl>
                                          </p:spTgt>
                                        </p:tgtEl>
                                        <p:attrNameLst>
                                          <p:attrName>style.visibility</p:attrName>
                                        </p:attrNameLst>
                                      </p:cBhvr>
                                      <p:to>
                                        <p:strVal val="visible"/>
                                      </p:to>
                                    </p:set>
                                    <p:animEffect transition="in" filter="blinds(horizontal)">
                                      <p:cBhvr>
                                        <p:cTn id="21" dur="500"/>
                                        <p:tgtEl>
                                          <p:spTgt spid="152579">
                                            <p:txEl>
                                              <p:pRg st="4" end="4"/>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152579">
                                            <p:txEl>
                                              <p:pRg st="5" end="5"/>
                                            </p:txEl>
                                          </p:spTgt>
                                        </p:tgtEl>
                                        <p:attrNameLst>
                                          <p:attrName>style.visibility</p:attrName>
                                        </p:attrNameLst>
                                      </p:cBhvr>
                                      <p:to>
                                        <p:strVal val="visible"/>
                                      </p:to>
                                    </p:set>
                                    <p:animEffect transition="in" filter="blinds(horizontal)">
                                      <p:cBhvr>
                                        <p:cTn id="24" dur="500"/>
                                        <p:tgtEl>
                                          <p:spTgt spid="15257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a:spLocks noGrp="1"/>
          </p:cNvSpPr>
          <p:nvPr>
            <p:ph idx="1"/>
          </p:nvPr>
        </p:nvSpPr>
        <p:spPr>
          <a:xfrm>
            <a:off x="706438" y="171450"/>
            <a:ext cx="8121650" cy="4743450"/>
          </a:xfrm>
          <a:ln/>
        </p:spPr>
        <p:txBody>
          <a:bodyPr vert="horz" wrap="square" lIns="68591" tIns="34295" rIns="68591" bIns="34295" anchor="t" anchorCtr="0"/>
          <a:lstStyle/>
          <a:p>
            <a:pPr eaLnBrk="1" hangingPunct="1"/>
            <a:r>
              <a:rPr lang="en-US" altLang="zh-CN" b="1" dirty="0">
                <a:effectLst/>
                <a:latin typeface="宋体" panose="02010600030101010101" pitchFamily="2" charset="-122"/>
              </a:rPr>
              <a:t>2.</a:t>
            </a:r>
            <a:r>
              <a:rPr lang="zh-CN" altLang="en-US" b="1" dirty="0">
                <a:effectLst/>
                <a:latin typeface="宋体" panose="02010600030101010101" pitchFamily="2" charset="-122"/>
              </a:rPr>
              <a:t>在</a:t>
            </a:r>
            <a:r>
              <a:rPr lang="zh-CN" altLang="en-US" b="1" dirty="0">
                <a:solidFill>
                  <a:srgbClr val="FF9900"/>
                </a:solidFill>
                <a:effectLst/>
                <a:latin typeface="宋体" panose="02010600030101010101" pitchFamily="2" charset="-122"/>
              </a:rPr>
              <a:t>居民</a:t>
            </a:r>
            <a:r>
              <a:rPr lang="zh-CN" altLang="en-US" b="1" dirty="0">
                <a:effectLst/>
                <a:latin typeface="宋体" panose="02010600030101010101" pitchFamily="2" charset="-122"/>
              </a:rPr>
              <a:t>与</a:t>
            </a:r>
            <a:r>
              <a:rPr lang="zh-CN" altLang="en-US" b="1" dirty="0">
                <a:solidFill>
                  <a:srgbClr val="FF9900"/>
                </a:solidFill>
                <a:effectLst/>
                <a:latin typeface="宋体" panose="02010600030101010101" pitchFamily="2" charset="-122"/>
              </a:rPr>
              <a:t>非居民</a:t>
            </a:r>
            <a:r>
              <a:rPr lang="zh-CN" altLang="en-US" b="1" dirty="0">
                <a:effectLst/>
                <a:latin typeface="宋体" panose="02010600030101010101" pitchFamily="2" charset="-122"/>
              </a:rPr>
              <a:t>之间进行  </a:t>
            </a:r>
          </a:p>
          <a:p>
            <a:pPr eaLnBrk="1" hangingPunct="1"/>
            <a:r>
              <a:rPr lang="zh-CN" altLang="en-US" b="1" dirty="0">
                <a:effectLst/>
                <a:latin typeface="宋体" panose="02010600030101010101" pitchFamily="2" charset="-122"/>
              </a:rPr>
              <a:t>居民包括：</a:t>
            </a:r>
          </a:p>
          <a:p>
            <a:pPr eaLnBrk="1" hangingPunct="1"/>
            <a:r>
              <a:rPr lang="zh-CN" altLang="en-US" b="1" dirty="0">
                <a:effectLst/>
              </a:rPr>
              <a:t>①长期居住在这个国家，并且在居住地取得主要收入的</a:t>
            </a:r>
            <a:r>
              <a:rPr lang="zh-CN" altLang="en-US" b="1" dirty="0">
                <a:solidFill>
                  <a:srgbClr val="FF9900"/>
                </a:solidFill>
                <a:effectLst/>
                <a:latin typeface="宋体" panose="02010600030101010101" pitchFamily="2" charset="-122"/>
              </a:rPr>
              <a:t>自然人</a:t>
            </a:r>
            <a:r>
              <a:rPr lang="zh-CN" altLang="en-US" b="1" dirty="0">
                <a:effectLst/>
              </a:rPr>
              <a:t>；</a:t>
            </a:r>
          </a:p>
          <a:p>
            <a:pPr eaLnBrk="1" hangingPunct="1"/>
            <a:r>
              <a:rPr lang="zh-CN" altLang="en-US" b="1" dirty="0">
                <a:effectLst/>
              </a:rPr>
              <a:t>②</a:t>
            </a:r>
            <a:r>
              <a:rPr lang="zh-CN" altLang="en-US" b="1" dirty="0">
                <a:solidFill>
                  <a:srgbClr val="FF9900"/>
                </a:solidFill>
                <a:effectLst/>
                <a:latin typeface="宋体" panose="02010600030101010101" pitchFamily="2" charset="-122"/>
              </a:rPr>
              <a:t>法人</a:t>
            </a:r>
            <a:r>
              <a:rPr lang="zh-CN" altLang="en-US" b="1" dirty="0">
                <a:effectLst/>
              </a:rPr>
              <a:t>；</a:t>
            </a:r>
            <a:endParaRPr lang="zh-CN" altLang="en-US" b="1" dirty="0">
              <a:effectLst/>
              <a:latin typeface="宋体" panose="02010600030101010101" pitchFamily="2" charset="-122"/>
            </a:endParaRPr>
          </a:p>
          <a:p>
            <a:pPr eaLnBrk="1" hangingPunct="1"/>
            <a:r>
              <a:rPr lang="en-US" altLang="zh-CN" b="1" dirty="0">
                <a:effectLst/>
                <a:latin typeface="宋体" panose="02010600030101010101" pitchFamily="2" charset="-122"/>
              </a:rPr>
              <a:t>3.</a:t>
            </a:r>
            <a:r>
              <a:rPr lang="zh-CN" altLang="en-US" b="1" dirty="0">
                <a:solidFill>
                  <a:srgbClr val="FF9900"/>
                </a:solidFill>
                <a:effectLst/>
                <a:latin typeface="宋体" panose="02010600030101010101" pitchFamily="2" charset="-122"/>
              </a:rPr>
              <a:t>经济交易：</a:t>
            </a:r>
          </a:p>
          <a:p>
            <a:pPr eaLnBrk="1" hangingPunct="1"/>
            <a:r>
              <a:rPr lang="zh-CN" altLang="en-US" b="1" dirty="0">
                <a:solidFill>
                  <a:srgbClr val="FF9900"/>
                </a:solidFill>
                <a:effectLst/>
                <a:latin typeface="宋体" panose="02010600030101010101" pitchFamily="2" charset="-122"/>
              </a:rPr>
              <a:t>    </a:t>
            </a:r>
            <a:r>
              <a:rPr lang="en-US" altLang="zh-CN" b="1" dirty="0">
                <a:effectLst/>
                <a:latin typeface="宋体" panose="02010600030101010101" pitchFamily="2" charset="-122"/>
              </a:rPr>
              <a:t>(1)</a:t>
            </a:r>
            <a:r>
              <a:rPr lang="zh-CN" altLang="en-US" b="1" dirty="0">
                <a:effectLst/>
                <a:latin typeface="宋体" panose="02010600030101010101" pitchFamily="2" charset="-122"/>
              </a:rPr>
              <a:t>货币与商品、劳务的交换</a:t>
            </a:r>
          </a:p>
          <a:p>
            <a:pPr eaLnBrk="1" hangingPunct="1"/>
            <a:r>
              <a:rPr lang="zh-CN" altLang="en-US" b="1" dirty="0">
                <a:effectLst/>
                <a:latin typeface="宋体" panose="02010600030101010101" pitchFamily="2" charset="-122"/>
              </a:rPr>
              <a:t>    </a:t>
            </a:r>
            <a:r>
              <a:rPr lang="en-US" altLang="zh-CN" b="1" dirty="0">
                <a:effectLst/>
                <a:latin typeface="宋体" panose="02010600030101010101" pitchFamily="2" charset="-122"/>
              </a:rPr>
              <a:t>(2)</a:t>
            </a:r>
            <a:r>
              <a:rPr lang="zh-CN" altLang="en-US" b="1" dirty="0">
                <a:effectLst/>
                <a:latin typeface="宋体" panose="02010600030101010101" pitchFamily="2" charset="-122"/>
              </a:rPr>
              <a:t>物物交换</a:t>
            </a:r>
          </a:p>
          <a:p>
            <a:pPr eaLnBrk="1" hangingPunct="1"/>
            <a:r>
              <a:rPr lang="zh-CN" altLang="en-US" b="1" dirty="0">
                <a:effectLst/>
                <a:latin typeface="宋体" panose="02010600030101010101" pitchFamily="2" charset="-122"/>
              </a:rPr>
              <a:t>    </a:t>
            </a:r>
            <a:r>
              <a:rPr lang="en-US" altLang="zh-CN" b="1" dirty="0">
                <a:effectLst/>
                <a:latin typeface="宋体" panose="02010600030101010101" pitchFamily="2" charset="-122"/>
              </a:rPr>
              <a:t>(3)</a:t>
            </a:r>
            <a:r>
              <a:rPr lang="zh-CN" altLang="en-US" b="1" dirty="0">
                <a:effectLst/>
                <a:latin typeface="宋体" panose="02010600030101010101" pitchFamily="2" charset="-122"/>
              </a:rPr>
              <a:t>货币金融资产</a:t>
            </a:r>
          </a:p>
          <a:p>
            <a:pPr eaLnBrk="1" hangingPunct="1"/>
            <a:r>
              <a:rPr lang="zh-CN" altLang="en-US" b="1" dirty="0">
                <a:effectLst/>
                <a:latin typeface="宋体" panose="02010600030101010101" pitchFamily="2" charset="-122"/>
              </a:rPr>
              <a:t>    </a:t>
            </a:r>
            <a:r>
              <a:rPr lang="en-US" altLang="zh-CN" b="1" dirty="0">
                <a:effectLst/>
                <a:latin typeface="宋体" panose="02010600030101010101" pitchFamily="2" charset="-122"/>
              </a:rPr>
              <a:t>(4)</a:t>
            </a:r>
            <a:r>
              <a:rPr lang="zh-CN" altLang="en-US" b="1" dirty="0">
                <a:effectLst/>
                <a:latin typeface="宋体" panose="02010600030101010101" pitchFamily="2" charset="-122"/>
              </a:rPr>
              <a:t>无偿的单方面转移</a:t>
            </a:r>
          </a:p>
          <a:p>
            <a:pPr eaLnBrk="1" hangingPunct="1"/>
            <a:r>
              <a:rPr lang="zh-CN" altLang="en-US" b="1" dirty="0">
                <a:effectLst/>
                <a:latin typeface="宋体" panose="02010600030101010101" pitchFamily="2" charset="-122"/>
              </a:rPr>
              <a:t>    </a:t>
            </a:r>
            <a:r>
              <a:rPr lang="en-US" altLang="zh-CN" b="1" dirty="0">
                <a:effectLst/>
                <a:latin typeface="宋体" panose="02010600030101010101" pitchFamily="2" charset="-122"/>
              </a:rPr>
              <a:t>(5)</a:t>
            </a:r>
            <a:r>
              <a:rPr lang="zh-CN" altLang="en-US" b="1" dirty="0">
                <a:effectLst/>
                <a:latin typeface="宋体" panose="02010600030101010101" pitchFamily="2" charset="-122"/>
              </a:rPr>
              <a:t>外资企业利润</a:t>
            </a:r>
            <a:endParaRPr lang="zh-CN" altLang="en-US" b="1" dirty="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70">
                                            <p:txEl>
                                              <p:pRg st="0" end="0"/>
                                            </p:txEl>
                                          </p:spTgt>
                                        </p:tgtEl>
                                        <p:attrNameLst>
                                          <p:attrName>style.visibility</p:attrName>
                                        </p:attrNameLst>
                                      </p:cBhvr>
                                      <p:to>
                                        <p:strVal val="visible"/>
                                      </p:to>
                                    </p:set>
                                    <p:animEffect transition="in" filter="fade">
                                      <p:cBhvr>
                                        <p:cTn id="7" dur="500"/>
                                        <p:tgtEl>
                                          <p:spTgt spid="7170">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7170">
                                            <p:txEl>
                                              <p:pRg st="1" end="1"/>
                                            </p:txEl>
                                          </p:spTgt>
                                        </p:tgtEl>
                                        <p:attrNameLst>
                                          <p:attrName>style.visibility</p:attrName>
                                        </p:attrNameLst>
                                      </p:cBhvr>
                                      <p:to>
                                        <p:strVal val="visible"/>
                                      </p:to>
                                    </p:set>
                                    <p:animEffect transition="in" filter="fade">
                                      <p:cBhvr>
                                        <p:cTn id="10" dur="500"/>
                                        <p:tgtEl>
                                          <p:spTgt spid="7170">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7170">
                                            <p:txEl>
                                              <p:pRg st="2" end="2"/>
                                            </p:txEl>
                                          </p:spTgt>
                                        </p:tgtEl>
                                        <p:attrNameLst>
                                          <p:attrName>style.visibility</p:attrName>
                                        </p:attrNameLst>
                                      </p:cBhvr>
                                      <p:to>
                                        <p:strVal val="visible"/>
                                      </p:to>
                                    </p:set>
                                    <p:animEffect transition="in" filter="fade">
                                      <p:cBhvr>
                                        <p:cTn id="13" dur="500"/>
                                        <p:tgtEl>
                                          <p:spTgt spid="7170">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7170">
                                            <p:txEl>
                                              <p:pRg st="3" end="3"/>
                                            </p:txEl>
                                          </p:spTgt>
                                        </p:tgtEl>
                                        <p:attrNameLst>
                                          <p:attrName>style.visibility</p:attrName>
                                        </p:attrNameLst>
                                      </p:cBhvr>
                                      <p:to>
                                        <p:strVal val="visible"/>
                                      </p:to>
                                    </p:set>
                                    <p:animEffect transition="in" filter="fade">
                                      <p:cBhvr>
                                        <p:cTn id="16" dur="500"/>
                                        <p:tgtEl>
                                          <p:spTgt spid="7170">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0">
                                            <p:txEl>
                                              <p:pRg st="4" end="4"/>
                                            </p:txEl>
                                          </p:spTgt>
                                        </p:tgtEl>
                                        <p:attrNameLst>
                                          <p:attrName>style.visibility</p:attrName>
                                        </p:attrNameLst>
                                      </p:cBhvr>
                                      <p:to>
                                        <p:strVal val="visible"/>
                                      </p:to>
                                    </p:set>
                                    <p:animEffect transition="in" filter="fade">
                                      <p:cBhvr>
                                        <p:cTn id="21" dur="1000"/>
                                        <p:tgtEl>
                                          <p:spTgt spid="7170">
                                            <p:txEl>
                                              <p:pRg st="4" end="4"/>
                                            </p:txEl>
                                          </p:spTgt>
                                        </p:tgtEl>
                                      </p:cBhvr>
                                    </p:animEffect>
                                    <p:anim calcmode="lin" valueType="num">
                                      <p:cBhvr>
                                        <p:cTn id="22" dur="1000" fill="hold"/>
                                        <p:tgtEl>
                                          <p:spTgt spid="7170">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7170">
                                            <p:txEl>
                                              <p:pRg st="4" end="4"/>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7170">
                                            <p:txEl>
                                              <p:pRg st="5" end="5"/>
                                            </p:txEl>
                                          </p:spTgt>
                                        </p:tgtEl>
                                        <p:attrNameLst>
                                          <p:attrName>style.visibility</p:attrName>
                                        </p:attrNameLst>
                                      </p:cBhvr>
                                      <p:to>
                                        <p:strVal val="visible"/>
                                      </p:to>
                                    </p:set>
                                    <p:animEffect transition="in" filter="fade">
                                      <p:cBhvr>
                                        <p:cTn id="26" dur="1000"/>
                                        <p:tgtEl>
                                          <p:spTgt spid="7170">
                                            <p:txEl>
                                              <p:pRg st="5" end="5"/>
                                            </p:txEl>
                                          </p:spTgt>
                                        </p:tgtEl>
                                      </p:cBhvr>
                                    </p:animEffect>
                                    <p:anim calcmode="lin" valueType="num">
                                      <p:cBhvr>
                                        <p:cTn id="27" dur="1000" fill="hold"/>
                                        <p:tgtEl>
                                          <p:spTgt spid="7170">
                                            <p:txEl>
                                              <p:pRg st="5" end="5"/>
                                            </p:txEl>
                                          </p:spTgt>
                                        </p:tgtEl>
                                        <p:attrNameLst>
                                          <p:attrName>ppt_x</p:attrName>
                                        </p:attrNameLst>
                                      </p:cBhvr>
                                      <p:tavLst>
                                        <p:tav tm="0">
                                          <p:val>
                                            <p:strVal val="#ppt_x"/>
                                          </p:val>
                                        </p:tav>
                                        <p:tav tm="100000">
                                          <p:val>
                                            <p:strVal val="#ppt_x"/>
                                          </p:val>
                                        </p:tav>
                                      </p:tavLst>
                                    </p:anim>
                                    <p:anim calcmode="lin" valueType="num">
                                      <p:cBhvr>
                                        <p:cTn id="28" dur="1000" fill="hold"/>
                                        <p:tgtEl>
                                          <p:spTgt spid="7170">
                                            <p:txEl>
                                              <p:pRg st="5" end="5"/>
                                            </p:txEl>
                                          </p:spTgt>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7170">
                                            <p:txEl>
                                              <p:pRg st="6" end="6"/>
                                            </p:txEl>
                                          </p:spTgt>
                                        </p:tgtEl>
                                        <p:attrNameLst>
                                          <p:attrName>style.visibility</p:attrName>
                                        </p:attrNameLst>
                                      </p:cBhvr>
                                      <p:to>
                                        <p:strVal val="visible"/>
                                      </p:to>
                                    </p:set>
                                    <p:animEffect transition="in" filter="fade">
                                      <p:cBhvr>
                                        <p:cTn id="31" dur="1000"/>
                                        <p:tgtEl>
                                          <p:spTgt spid="7170">
                                            <p:txEl>
                                              <p:pRg st="6" end="6"/>
                                            </p:txEl>
                                          </p:spTgt>
                                        </p:tgtEl>
                                      </p:cBhvr>
                                    </p:animEffect>
                                    <p:anim calcmode="lin" valueType="num">
                                      <p:cBhvr>
                                        <p:cTn id="32" dur="1000" fill="hold"/>
                                        <p:tgtEl>
                                          <p:spTgt spid="7170">
                                            <p:txEl>
                                              <p:pRg st="6" end="6"/>
                                            </p:txEl>
                                          </p:spTgt>
                                        </p:tgtEl>
                                        <p:attrNameLst>
                                          <p:attrName>ppt_x</p:attrName>
                                        </p:attrNameLst>
                                      </p:cBhvr>
                                      <p:tavLst>
                                        <p:tav tm="0">
                                          <p:val>
                                            <p:strVal val="#ppt_x"/>
                                          </p:val>
                                        </p:tav>
                                        <p:tav tm="100000">
                                          <p:val>
                                            <p:strVal val="#ppt_x"/>
                                          </p:val>
                                        </p:tav>
                                      </p:tavLst>
                                    </p:anim>
                                    <p:anim calcmode="lin" valueType="num">
                                      <p:cBhvr>
                                        <p:cTn id="33" dur="1000" fill="hold"/>
                                        <p:tgtEl>
                                          <p:spTgt spid="7170">
                                            <p:txEl>
                                              <p:pRg st="6" end="6"/>
                                            </p:txEl>
                                          </p:spTgt>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7170">
                                            <p:txEl>
                                              <p:pRg st="7" end="7"/>
                                            </p:txEl>
                                          </p:spTgt>
                                        </p:tgtEl>
                                        <p:attrNameLst>
                                          <p:attrName>style.visibility</p:attrName>
                                        </p:attrNameLst>
                                      </p:cBhvr>
                                      <p:to>
                                        <p:strVal val="visible"/>
                                      </p:to>
                                    </p:set>
                                    <p:animEffect transition="in" filter="fade">
                                      <p:cBhvr>
                                        <p:cTn id="36" dur="1000"/>
                                        <p:tgtEl>
                                          <p:spTgt spid="7170">
                                            <p:txEl>
                                              <p:pRg st="7" end="7"/>
                                            </p:txEl>
                                          </p:spTgt>
                                        </p:tgtEl>
                                      </p:cBhvr>
                                    </p:animEffect>
                                    <p:anim calcmode="lin" valueType="num">
                                      <p:cBhvr>
                                        <p:cTn id="37" dur="1000" fill="hold"/>
                                        <p:tgtEl>
                                          <p:spTgt spid="7170">
                                            <p:txEl>
                                              <p:pRg st="7" end="7"/>
                                            </p:txEl>
                                          </p:spTgt>
                                        </p:tgtEl>
                                        <p:attrNameLst>
                                          <p:attrName>ppt_x</p:attrName>
                                        </p:attrNameLst>
                                      </p:cBhvr>
                                      <p:tavLst>
                                        <p:tav tm="0">
                                          <p:val>
                                            <p:strVal val="#ppt_x"/>
                                          </p:val>
                                        </p:tav>
                                        <p:tav tm="100000">
                                          <p:val>
                                            <p:strVal val="#ppt_x"/>
                                          </p:val>
                                        </p:tav>
                                      </p:tavLst>
                                    </p:anim>
                                    <p:anim calcmode="lin" valueType="num">
                                      <p:cBhvr>
                                        <p:cTn id="38" dur="1000" fill="hold"/>
                                        <p:tgtEl>
                                          <p:spTgt spid="7170">
                                            <p:txEl>
                                              <p:pRg st="7" end="7"/>
                                            </p:txEl>
                                          </p:spTgt>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7170">
                                            <p:txEl>
                                              <p:pRg st="8" end="8"/>
                                            </p:txEl>
                                          </p:spTgt>
                                        </p:tgtEl>
                                        <p:attrNameLst>
                                          <p:attrName>style.visibility</p:attrName>
                                        </p:attrNameLst>
                                      </p:cBhvr>
                                      <p:to>
                                        <p:strVal val="visible"/>
                                      </p:to>
                                    </p:set>
                                    <p:animEffect transition="in" filter="fade">
                                      <p:cBhvr>
                                        <p:cTn id="41" dur="1000"/>
                                        <p:tgtEl>
                                          <p:spTgt spid="7170">
                                            <p:txEl>
                                              <p:pRg st="8" end="8"/>
                                            </p:txEl>
                                          </p:spTgt>
                                        </p:tgtEl>
                                      </p:cBhvr>
                                    </p:animEffect>
                                    <p:anim calcmode="lin" valueType="num">
                                      <p:cBhvr>
                                        <p:cTn id="42" dur="1000" fill="hold"/>
                                        <p:tgtEl>
                                          <p:spTgt spid="7170">
                                            <p:txEl>
                                              <p:pRg st="8" end="8"/>
                                            </p:txEl>
                                          </p:spTgt>
                                        </p:tgtEl>
                                        <p:attrNameLst>
                                          <p:attrName>ppt_x</p:attrName>
                                        </p:attrNameLst>
                                      </p:cBhvr>
                                      <p:tavLst>
                                        <p:tav tm="0">
                                          <p:val>
                                            <p:strVal val="#ppt_x"/>
                                          </p:val>
                                        </p:tav>
                                        <p:tav tm="100000">
                                          <p:val>
                                            <p:strVal val="#ppt_x"/>
                                          </p:val>
                                        </p:tav>
                                      </p:tavLst>
                                    </p:anim>
                                    <p:anim calcmode="lin" valueType="num">
                                      <p:cBhvr>
                                        <p:cTn id="43" dur="1000" fill="hold"/>
                                        <p:tgtEl>
                                          <p:spTgt spid="7170">
                                            <p:txEl>
                                              <p:pRg st="8" end="8"/>
                                            </p:txEl>
                                          </p:spTgt>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7170">
                                            <p:txEl>
                                              <p:pRg st="9" end="9"/>
                                            </p:txEl>
                                          </p:spTgt>
                                        </p:tgtEl>
                                        <p:attrNameLst>
                                          <p:attrName>style.visibility</p:attrName>
                                        </p:attrNameLst>
                                      </p:cBhvr>
                                      <p:to>
                                        <p:strVal val="visible"/>
                                      </p:to>
                                    </p:set>
                                    <p:animEffect transition="in" filter="fade">
                                      <p:cBhvr>
                                        <p:cTn id="46" dur="1000"/>
                                        <p:tgtEl>
                                          <p:spTgt spid="7170">
                                            <p:txEl>
                                              <p:pRg st="9" end="9"/>
                                            </p:txEl>
                                          </p:spTgt>
                                        </p:tgtEl>
                                      </p:cBhvr>
                                    </p:animEffect>
                                    <p:anim calcmode="lin" valueType="num">
                                      <p:cBhvr>
                                        <p:cTn id="47" dur="1000" fill="hold"/>
                                        <p:tgtEl>
                                          <p:spTgt spid="7170">
                                            <p:txEl>
                                              <p:pRg st="9" end="9"/>
                                            </p:txEl>
                                          </p:spTgt>
                                        </p:tgtEl>
                                        <p:attrNameLst>
                                          <p:attrName>ppt_x</p:attrName>
                                        </p:attrNameLst>
                                      </p:cBhvr>
                                      <p:tavLst>
                                        <p:tav tm="0">
                                          <p:val>
                                            <p:strVal val="#ppt_x"/>
                                          </p:val>
                                        </p:tav>
                                        <p:tav tm="100000">
                                          <p:val>
                                            <p:strVal val="#ppt_x"/>
                                          </p:val>
                                        </p:tav>
                                      </p:tavLst>
                                    </p:anim>
                                    <p:anim calcmode="lin" valueType="num">
                                      <p:cBhvr>
                                        <p:cTn id="48" dur="1000" fill="hold"/>
                                        <p:tgtEl>
                                          <p:spTgt spid="7170">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6" name="Rectangle 4"/>
          <p:cNvSpPr>
            <a:spLocks noGrp="1" noChangeArrowheads="1"/>
          </p:cNvSpPr>
          <p:nvPr>
            <p:ph idx="1"/>
          </p:nvPr>
        </p:nvSpPr>
        <p:spPr>
          <a:xfrm>
            <a:off x="439738" y="1198563"/>
            <a:ext cx="8089900" cy="3373438"/>
          </a:xfrm>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a:pP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a:t>
            </a:r>
            <a:r>
              <a:rPr kumimoji="0" lang="en-US" altLang="zh-CN"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2</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）国际收支汇率调节机制</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a:pPr>
            <a:r>
              <a:rPr kumimoji="0" lang="zh-CN" altLang="en-US" sz="24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指在汇率浮动情况下，国际收支失衡引起的汇率自发性变化对国际收支的调节作用。</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a:pP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逆差      汇率       出口  进口        顺差</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a:pPr>
            <a:endPar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endParaRPr>
          </a:p>
        </p:txBody>
      </p:sp>
      <p:sp>
        <p:nvSpPr>
          <p:cNvPr id="45058" name="Line 5"/>
          <p:cNvSpPr/>
          <p:nvPr/>
        </p:nvSpPr>
        <p:spPr>
          <a:xfrm>
            <a:off x="1905000" y="2687638"/>
            <a:ext cx="496888" cy="1587"/>
          </a:xfrm>
          <a:prstGeom prst="line">
            <a:avLst/>
          </a:prstGeom>
          <a:ln w="9525" cap="flat" cmpd="sng">
            <a:solidFill>
              <a:schemeClr val="tx1"/>
            </a:solidFill>
            <a:prstDash val="solid"/>
            <a:round/>
            <a:headEnd type="none" w="med" len="med"/>
            <a:tailEnd type="triangle" w="med" len="med"/>
          </a:ln>
        </p:spPr>
      </p:sp>
      <p:sp>
        <p:nvSpPr>
          <p:cNvPr id="45059" name="Line 6"/>
          <p:cNvSpPr/>
          <p:nvPr/>
        </p:nvSpPr>
        <p:spPr>
          <a:xfrm>
            <a:off x="3200400" y="2571750"/>
            <a:ext cx="0" cy="217488"/>
          </a:xfrm>
          <a:prstGeom prst="line">
            <a:avLst/>
          </a:prstGeom>
          <a:ln w="19050" cap="flat" cmpd="sng">
            <a:solidFill>
              <a:schemeClr val="tx1"/>
            </a:solidFill>
            <a:prstDash val="solid"/>
            <a:round/>
            <a:headEnd type="none" w="med" len="med"/>
            <a:tailEnd type="triangle" w="med" len="med"/>
          </a:ln>
        </p:spPr>
      </p:sp>
      <p:sp>
        <p:nvSpPr>
          <p:cNvPr id="45060" name="Line 7"/>
          <p:cNvSpPr/>
          <p:nvPr/>
        </p:nvSpPr>
        <p:spPr>
          <a:xfrm>
            <a:off x="3352800" y="2686050"/>
            <a:ext cx="434975" cy="1588"/>
          </a:xfrm>
          <a:prstGeom prst="line">
            <a:avLst/>
          </a:prstGeom>
          <a:ln w="9525" cap="flat" cmpd="sng">
            <a:solidFill>
              <a:schemeClr val="tx1"/>
            </a:solidFill>
            <a:prstDash val="solid"/>
            <a:round/>
            <a:headEnd type="none" w="med" len="med"/>
            <a:tailEnd type="triangle" w="med" len="med"/>
          </a:ln>
        </p:spPr>
      </p:sp>
      <p:sp>
        <p:nvSpPr>
          <p:cNvPr id="45061" name="Line 8"/>
          <p:cNvSpPr/>
          <p:nvPr/>
        </p:nvSpPr>
        <p:spPr>
          <a:xfrm flipV="1">
            <a:off x="4487863" y="2514600"/>
            <a:ext cx="0" cy="285750"/>
          </a:xfrm>
          <a:prstGeom prst="line">
            <a:avLst/>
          </a:prstGeom>
          <a:ln w="9525" cap="flat" cmpd="sng">
            <a:solidFill>
              <a:schemeClr val="tx1"/>
            </a:solidFill>
            <a:prstDash val="solid"/>
            <a:round/>
            <a:headEnd type="none" w="med" len="med"/>
            <a:tailEnd type="triangle" w="med" len="med"/>
          </a:ln>
        </p:spPr>
      </p:sp>
      <p:sp>
        <p:nvSpPr>
          <p:cNvPr id="45062" name="Line 9"/>
          <p:cNvSpPr/>
          <p:nvPr/>
        </p:nvSpPr>
        <p:spPr>
          <a:xfrm>
            <a:off x="5330825" y="2495550"/>
            <a:ext cx="0" cy="274638"/>
          </a:xfrm>
          <a:prstGeom prst="line">
            <a:avLst/>
          </a:prstGeom>
          <a:ln w="9525" cap="flat" cmpd="sng">
            <a:solidFill>
              <a:schemeClr val="tx1"/>
            </a:solidFill>
            <a:prstDash val="solid"/>
            <a:round/>
            <a:headEnd type="none" w="med" len="med"/>
            <a:tailEnd type="triangle" w="med" len="med"/>
          </a:ln>
        </p:spPr>
      </p:sp>
      <p:sp>
        <p:nvSpPr>
          <p:cNvPr id="45063" name="Line 10"/>
          <p:cNvSpPr/>
          <p:nvPr/>
        </p:nvSpPr>
        <p:spPr>
          <a:xfrm>
            <a:off x="5486400" y="2647950"/>
            <a:ext cx="436563" cy="1588"/>
          </a:xfrm>
          <a:prstGeom prst="line">
            <a:avLst/>
          </a:prstGeom>
          <a:ln w="9525" cap="flat" cmpd="sng">
            <a:solidFill>
              <a:schemeClr val="tx1"/>
            </a:solidFill>
            <a:prstDash val="solid"/>
            <a:round/>
            <a:headEnd type="none" w="med" len="med"/>
            <a:tailEnd type="triangle" w="med" len="med"/>
          </a:ln>
        </p:spPr>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700" name="Rectangle 4"/>
          <p:cNvSpPr>
            <a:spLocks noGrp="1" noChangeArrowheads="1"/>
          </p:cNvSpPr>
          <p:nvPr>
            <p:ph idx="1"/>
          </p:nvPr>
        </p:nvSpPr>
        <p:spPr>
          <a:xfrm>
            <a:off x="185738" y="211138"/>
            <a:ext cx="8577263" cy="4752975"/>
          </a:xfrm>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a:pPr>
            <a:endPar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a:pP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a:t>
            </a:r>
            <a:r>
              <a:rPr kumimoji="0" lang="en-US" altLang="zh-CN"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3</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）国际收支货币调节机制</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a:pPr>
            <a:r>
              <a:rPr kumimoji="0" lang="zh-CN" altLang="en-US" sz="24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指在国际收支差额与国内货币供应量挂钩的情况下，国际收支失衡引起的国内货币供应量自发性变化对国际收支的调节作用。</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a:pP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逆差      黄金外流      银根紧缩     货币供应量      收入      物价      出口  进口       顺差</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a:pPr>
            <a:endPar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endParaRPr>
          </a:p>
        </p:txBody>
      </p:sp>
      <p:sp>
        <p:nvSpPr>
          <p:cNvPr id="46082" name="Line 5"/>
          <p:cNvSpPr/>
          <p:nvPr/>
        </p:nvSpPr>
        <p:spPr>
          <a:xfrm>
            <a:off x="3479800" y="2514600"/>
            <a:ext cx="584200" cy="1588"/>
          </a:xfrm>
          <a:prstGeom prst="line">
            <a:avLst/>
          </a:prstGeom>
          <a:ln w="9525" cap="flat" cmpd="sng">
            <a:solidFill>
              <a:schemeClr val="tx1"/>
            </a:solidFill>
            <a:prstDash val="solid"/>
            <a:round/>
            <a:headEnd type="none" w="med" len="med"/>
            <a:tailEnd type="triangle" w="med" len="med"/>
          </a:ln>
        </p:spPr>
      </p:sp>
      <p:sp>
        <p:nvSpPr>
          <p:cNvPr id="46083" name="Line 6"/>
          <p:cNvSpPr/>
          <p:nvPr/>
        </p:nvSpPr>
        <p:spPr>
          <a:xfrm>
            <a:off x="5257800" y="2516188"/>
            <a:ext cx="517525" cy="1587"/>
          </a:xfrm>
          <a:prstGeom prst="line">
            <a:avLst/>
          </a:prstGeom>
          <a:ln w="9525" cap="flat" cmpd="sng">
            <a:solidFill>
              <a:schemeClr val="tx1"/>
            </a:solidFill>
            <a:prstDash val="solid"/>
            <a:round/>
            <a:headEnd type="none" w="med" len="med"/>
            <a:tailEnd type="triangle" w="med" len="med"/>
          </a:ln>
        </p:spPr>
      </p:sp>
      <p:sp>
        <p:nvSpPr>
          <p:cNvPr id="46084" name="Line 7"/>
          <p:cNvSpPr/>
          <p:nvPr/>
        </p:nvSpPr>
        <p:spPr>
          <a:xfrm>
            <a:off x="7467600" y="2517775"/>
            <a:ext cx="454025" cy="1588"/>
          </a:xfrm>
          <a:prstGeom prst="line">
            <a:avLst/>
          </a:prstGeom>
          <a:ln w="9525" cap="flat" cmpd="sng">
            <a:solidFill>
              <a:schemeClr val="tx1"/>
            </a:solidFill>
            <a:prstDash val="solid"/>
            <a:round/>
            <a:headEnd type="none" w="med" len="med"/>
            <a:tailEnd type="triangle" w="med" len="med"/>
          </a:ln>
        </p:spPr>
      </p:sp>
      <p:sp>
        <p:nvSpPr>
          <p:cNvPr id="46085" name="Line 8"/>
          <p:cNvSpPr/>
          <p:nvPr/>
        </p:nvSpPr>
        <p:spPr>
          <a:xfrm>
            <a:off x="4267200" y="2743200"/>
            <a:ext cx="0" cy="269875"/>
          </a:xfrm>
          <a:prstGeom prst="line">
            <a:avLst/>
          </a:prstGeom>
          <a:ln w="9525" cap="flat" cmpd="sng">
            <a:solidFill>
              <a:schemeClr val="tx1"/>
            </a:solidFill>
            <a:prstDash val="solid"/>
            <a:round/>
            <a:headEnd type="none" w="med" len="med"/>
            <a:tailEnd type="triangle" w="med" len="med"/>
          </a:ln>
        </p:spPr>
      </p:sp>
      <p:sp>
        <p:nvSpPr>
          <p:cNvPr id="46086" name="Line 9"/>
          <p:cNvSpPr/>
          <p:nvPr/>
        </p:nvSpPr>
        <p:spPr>
          <a:xfrm>
            <a:off x="3479800" y="2878138"/>
            <a:ext cx="454025" cy="1587"/>
          </a:xfrm>
          <a:prstGeom prst="line">
            <a:avLst/>
          </a:prstGeom>
          <a:ln w="9525" cap="flat" cmpd="sng">
            <a:solidFill>
              <a:schemeClr val="tx1"/>
            </a:solidFill>
            <a:prstDash val="solid"/>
            <a:round/>
            <a:headEnd type="none" w="med" len="med"/>
            <a:tailEnd type="triangle" w="med" len="med"/>
          </a:ln>
        </p:spPr>
      </p:sp>
      <p:sp>
        <p:nvSpPr>
          <p:cNvPr id="46087" name="Line 10"/>
          <p:cNvSpPr/>
          <p:nvPr/>
        </p:nvSpPr>
        <p:spPr>
          <a:xfrm flipV="1">
            <a:off x="3352800" y="2724150"/>
            <a:ext cx="0" cy="269875"/>
          </a:xfrm>
          <a:prstGeom prst="line">
            <a:avLst/>
          </a:prstGeom>
          <a:ln w="9525" cap="flat" cmpd="sng">
            <a:solidFill>
              <a:schemeClr val="tx1"/>
            </a:solidFill>
            <a:prstDash val="solid"/>
            <a:round/>
            <a:headEnd type="none" w="med" len="med"/>
            <a:tailEnd type="triangle" w="med" len="med"/>
          </a:ln>
        </p:spPr>
      </p:sp>
      <p:sp>
        <p:nvSpPr>
          <p:cNvPr id="46088" name="Line 11"/>
          <p:cNvSpPr/>
          <p:nvPr/>
        </p:nvSpPr>
        <p:spPr>
          <a:xfrm>
            <a:off x="1371600" y="2876550"/>
            <a:ext cx="454025" cy="1588"/>
          </a:xfrm>
          <a:prstGeom prst="line">
            <a:avLst/>
          </a:prstGeom>
          <a:ln w="9525" cap="flat" cmpd="sng">
            <a:solidFill>
              <a:schemeClr val="tx1"/>
            </a:solidFill>
            <a:prstDash val="solid"/>
            <a:round/>
            <a:headEnd type="none" w="med" len="med"/>
            <a:tailEnd type="triangle" w="med" len="med"/>
          </a:ln>
        </p:spPr>
      </p:sp>
      <p:sp>
        <p:nvSpPr>
          <p:cNvPr id="46089" name="Line 12"/>
          <p:cNvSpPr/>
          <p:nvPr/>
        </p:nvSpPr>
        <p:spPr>
          <a:xfrm>
            <a:off x="7391400" y="2343150"/>
            <a:ext cx="0" cy="269875"/>
          </a:xfrm>
          <a:prstGeom prst="line">
            <a:avLst/>
          </a:prstGeom>
          <a:ln w="9525" cap="flat" cmpd="sng">
            <a:solidFill>
              <a:schemeClr val="tx1"/>
            </a:solidFill>
            <a:prstDash val="solid"/>
            <a:round/>
            <a:headEnd type="none" w="med" len="med"/>
            <a:tailEnd type="triangle" w="med" len="med"/>
          </a:ln>
        </p:spPr>
      </p:sp>
      <p:sp>
        <p:nvSpPr>
          <p:cNvPr id="46090" name="Line 13"/>
          <p:cNvSpPr/>
          <p:nvPr/>
        </p:nvSpPr>
        <p:spPr>
          <a:xfrm>
            <a:off x="2438400" y="2797175"/>
            <a:ext cx="0" cy="215900"/>
          </a:xfrm>
          <a:prstGeom prst="line">
            <a:avLst/>
          </a:prstGeom>
          <a:ln w="9525" cap="flat" cmpd="sng">
            <a:solidFill>
              <a:schemeClr val="tx1"/>
            </a:solidFill>
            <a:prstDash val="solid"/>
            <a:round/>
            <a:headEnd type="none" w="med" len="med"/>
            <a:tailEnd type="triangle" w="med" len="med"/>
          </a:ln>
        </p:spPr>
      </p:sp>
      <p:sp>
        <p:nvSpPr>
          <p:cNvPr id="46091" name="Line 14"/>
          <p:cNvSpPr/>
          <p:nvPr/>
        </p:nvSpPr>
        <p:spPr>
          <a:xfrm>
            <a:off x="190500" y="2876550"/>
            <a:ext cx="390525" cy="0"/>
          </a:xfrm>
          <a:prstGeom prst="line">
            <a:avLst/>
          </a:prstGeom>
          <a:ln w="9525" cap="flat" cmpd="sng">
            <a:solidFill>
              <a:schemeClr val="tx1"/>
            </a:solidFill>
            <a:prstDash val="solid"/>
            <a:round/>
            <a:headEnd type="none" w="med" len="med"/>
            <a:tailEnd type="triangle" w="med" len="med"/>
          </a:ln>
        </p:spPr>
      </p:sp>
      <p:sp>
        <p:nvSpPr>
          <p:cNvPr id="46092" name="Line 15"/>
          <p:cNvSpPr/>
          <p:nvPr/>
        </p:nvSpPr>
        <p:spPr>
          <a:xfrm>
            <a:off x="1217613" y="2797175"/>
            <a:ext cx="0" cy="215900"/>
          </a:xfrm>
          <a:prstGeom prst="line">
            <a:avLst/>
          </a:prstGeom>
          <a:ln w="9525" cap="flat" cmpd="sng">
            <a:solidFill>
              <a:schemeClr val="tx1"/>
            </a:solidFill>
            <a:prstDash val="solid"/>
            <a:round/>
            <a:headEnd type="none" w="med" len="med"/>
            <a:tailEnd type="triangle" w="med" len="med"/>
          </a:ln>
        </p:spPr>
      </p:sp>
      <p:sp>
        <p:nvSpPr>
          <p:cNvPr id="46093" name="Line 16"/>
          <p:cNvSpPr/>
          <p:nvPr/>
        </p:nvSpPr>
        <p:spPr>
          <a:xfrm>
            <a:off x="1676400" y="2495550"/>
            <a:ext cx="584200" cy="1588"/>
          </a:xfrm>
          <a:prstGeom prst="line">
            <a:avLst/>
          </a:prstGeom>
          <a:ln w="9525" cap="flat" cmpd="sng">
            <a:solidFill>
              <a:schemeClr val="tx1"/>
            </a:solidFill>
            <a:prstDash val="solid"/>
            <a:round/>
            <a:headEnd type="none" w="med" len="med"/>
            <a:tailEnd type="triangle" w="med" len="med"/>
          </a:ln>
        </p:spPr>
      </p:sp>
      <p:sp>
        <p:nvSpPr>
          <p:cNvPr id="46094" name="Line 12"/>
          <p:cNvSpPr/>
          <p:nvPr/>
        </p:nvSpPr>
        <p:spPr>
          <a:xfrm>
            <a:off x="8609013" y="2343150"/>
            <a:ext cx="0" cy="269875"/>
          </a:xfrm>
          <a:prstGeom prst="line">
            <a:avLst/>
          </a:prstGeom>
          <a:ln w="9525" cap="flat" cmpd="sng">
            <a:solidFill>
              <a:schemeClr val="tx1"/>
            </a:solidFill>
            <a:prstDash val="solid"/>
            <a:round/>
            <a:headEnd type="none" w="med" len="med"/>
            <a:tailEnd type="triangle" w="med" len="med"/>
          </a:ln>
        </p:spPr>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3" name="Rectangle 3"/>
          <p:cNvSpPr>
            <a:spLocks noGrp="1" noChangeArrowheads="1"/>
          </p:cNvSpPr>
          <p:nvPr>
            <p:ph idx="1"/>
          </p:nvPr>
        </p:nvSpPr>
        <p:spPr>
          <a:xfrm>
            <a:off x="592138" y="400050"/>
            <a:ext cx="8159750" cy="4198938"/>
          </a:xfrm>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1.</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市场体系存在不健全性</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2.</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市场调节机制见效较慢</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3.</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市场调节机制无力解决社会制度、生产力国际差异等因素造成的国际收支失衡</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4.</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可能给一国经济带来消极影响</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5.</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各国政府都在不同程度上积极调节国际收支，市场调节机制受到限制。</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en-US" altLang="zh-CN" sz="24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p:txBody>
      </p:sp>
      <p:sp>
        <p:nvSpPr>
          <p:cNvPr id="3" name="Rectangle 27"/>
          <p:cNvSpPr/>
          <p:nvPr/>
        </p:nvSpPr>
        <p:spPr bwMode="gray">
          <a:xfrm>
            <a:off x="990600" y="285750"/>
            <a:ext cx="4984750" cy="455613"/>
          </a:xfrm>
          <a:prstGeom prst="rect">
            <a:avLst/>
          </a:prstGeom>
          <a:gradFill>
            <a:gsLst>
              <a:gs pos="50000">
                <a:srgbClr val="F8E786"/>
              </a:gs>
              <a:gs pos="0">
                <a:srgbClr val="FAEFAE"/>
              </a:gs>
              <a:gs pos="100000">
                <a:srgbClr val="F5DE5D"/>
              </a:gs>
            </a:gsLst>
            <a:lin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lnSpcReduction="10000"/>
          </a:bodyPr>
          <a:lstStyle/>
          <a:p>
            <a:pPr marL="0" marR="0" indent="0" algn="ctr" defTabSz="914400" rtl="0" eaLnBrk="0" fontAlgn="base" latinLnBrk="0" hangingPunct="0">
              <a:lnSpc>
                <a:spcPct val="100000"/>
              </a:lnSpc>
              <a:spcBef>
                <a:spcPct val="0"/>
              </a:spcBef>
              <a:spcAft>
                <a:spcPct val="0"/>
              </a:spcAft>
              <a:buClrTx/>
              <a:buSzTx/>
              <a:buFontTx/>
              <a:buNone/>
            </a:pPr>
            <a:r>
              <a:rPr kumimoji="0" lang="zh-CN" altLang="en-US" sz="2400" b="1" i="0" u="none" strike="noStrike" kern="0" cap="none" spc="0" normalizeH="0" baseline="0" noProof="0" dirty="0">
                <a:ln>
                  <a:noFill/>
                </a:ln>
                <a:solidFill>
                  <a:srgbClr val="FF6600"/>
                </a:solidFill>
                <a:effectLst>
                  <a:outerShdw blurRad="38100" dist="38100" dir="2700000" algn="tl">
                    <a:srgbClr val="000000"/>
                  </a:outerShdw>
                </a:effectLst>
                <a:uLnTx/>
                <a:uFillTx/>
                <a:latin typeface="宋体" panose="02010600030101010101" pitchFamily="2" charset="-122"/>
                <a:ea typeface="+mn-ea"/>
                <a:cs typeface="+mn-cs"/>
                <a:sym typeface="+mn-ea"/>
              </a:rPr>
              <a:t>六、国际收支市场调节机制的局限性</a:t>
            </a:r>
            <a:endParaRPr kumimoji="0" lang="zh-CN" altLang="en-US" sz="2400" b="1" i="0" u="none" strike="noStrike" kern="0" cap="none" spc="0" normalizeH="0" baseline="0" noProof="0" dirty="0">
              <a:ln>
                <a:noFill/>
              </a:ln>
              <a:solidFill>
                <a:srgbClr val="FF6600"/>
              </a:solidFill>
              <a:effectLst>
                <a:outerShdw blurRad="38100" dist="38100" dir="2700000" algn="tl">
                  <a:srgbClr val="000000"/>
                </a:outerShdw>
              </a:effectLst>
              <a:uLnTx/>
              <a:uFillTx/>
              <a:latin typeface="宋体" panose="02010600030101010101" pitchFamily="2" charset="-122"/>
              <a:ea typeface="+mn-ea"/>
              <a:cs typeface="+mn-cs"/>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7" presetClass="entr" presetSubtype="4" fill="hold" nodeType="clickEffect">
                                  <p:stCondLst>
                                    <p:cond delay="0"/>
                                  </p:stCondLst>
                                  <p:childTnLst>
                                    <p:set>
                                      <p:cBhvr>
                                        <p:cTn id="13" dur="1" fill="hold">
                                          <p:stCondLst>
                                            <p:cond delay="0"/>
                                          </p:stCondLst>
                                        </p:cTn>
                                        <p:tgtEl>
                                          <p:spTgt spid="158723">
                                            <p:txEl>
                                              <p:pRg st="1" end="1"/>
                                            </p:txEl>
                                          </p:spTgt>
                                        </p:tgtEl>
                                        <p:attrNameLst>
                                          <p:attrName>style.visibility</p:attrName>
                                        </p:attrNameLst>
                                      </p:cBhvr>
                                      <p:to>
                                        <p:strVal val="visible"/>
                                      </p:to>
                                    </p:set>
                                    <p:anim calcmode="lin" valueType="num">
                                      <p:cBhvr>
                                        <p:cTn id="14" dur="5000" fill="hold"/>
                                        <p:tgtEl>
                                          <p:spTgt spid="158723">
                                            <p:txEl>
                                              <p:pRg st="1" end="1"/>
                                            </p:txEl>
                                          </p:spTgt>
                                        </p:tgtEl>
                                        <p:attrNameLst>
                                          <p:attrName>ppt_x</p:attrName>
                                        </p:attrNameLst>
                                      </p:cBhvr>
                                      <p:tavLst>
                                        <p:tav tm="0">
                                          <p:val>
                                            <p:strVal val="#ppt_x"/>
                                          </p:val>
                                        </p:tav>
                                        <p:tav tm="100000">
                                          <p:val>
                                            <p:strVal val="#ppt_x"/>
                                          </p:val>
                                        </p:tav>
                                      </p:tavLst>
                                    </p:anim>
                                    <p:anim calcmode="lin" valueType="num">
                                      <p:cBhvr>
                                        <p:cTn id="15" dur="5000" fill="hold"/>
                                        <p:tgtEl>
                                          <p:spTgt spid="158723">
                                            <p:txEl>
                                              <p:pRg st="1" end="1"/>
                                            </p:txEl>
                                          </p:spTgt>
                                        </p:tgtEl>
                                        <p:attrNameLst>
                                          <p:attrName>ppt_y</p:attrName>
                                        </p:attrNameLst>
                                      </p:cBhvr>
                                      <p:tavLst>
                                        <p:tav tm="0">
                                          <p:val>
                                            <p:strVal val="1+#ppt_h/2"/>
                                          </p:val>
                                        </p:tav>
                                        <p:tav tm="100000">
                                          <p:val>
                                            <p:strVal val="#ppt_y"/>
                                          </p:val>
                                        </p:tav>
                                      </p:tavLst>
                                    </p:anim>
                                  </p:childTnLst>
                                </p:cTn>
                              </p:par>
                              <p:par>
                                <p:cTn id="16" presetID="7" presetClass="entr" presetSubtype="4" fill="hold" nodeType="withEffect">
                                  <p:stCondLst>
                                    <p:cond delay="0"/>
                                  </p:stCondLst>
                                  <p:childTnLst>
                                    <p:set>
                                      <p:cBhvr>
                                        <p:cTn id="17" dur="1" fill="hold">
                                          <p:stCondLst>
                                            <p:cond delay="0"/>
                                          </p:stCondLst>
                                        </p:cTn>
                                        <p:tgtEl>
                                          <p:spTgt spid="158723">
                                            <p:txEl>
                                              <p:pRg st="2" end="2"/>
                                            </p:txEl>
                                          </p:spTgt>
                                        </p:tgtEl>
                                        <p:attrNameLst>
                                          <p:attrName>style.visibility</p:attrName>
                                        </p:attrNameLst>
                                      </p:cBhvr>
                                      <p:to>
                                        <p:strVal val="visible"/>
                                      </p:to>
                                    </p:set>
                                    <p:anim calcmode="lin" valueType="num">
                                      <p:cBhvr>
                                        <p:cTn id="18" dur="5000" fill="hold"/>
                                        <p:tgtEl>
                                          <p:spTgt spid="158723">
                                            <p:txEl>
                                              <p:pRg st="2" end="2"/>
                                            </p:txEl>
                                          </p:spTgt>
                                        </p:tgtEl>
                                        <p:attrNameLst>
                                          <p:attrName>ppt_x</p:attrName>
                                        </p:attrNameLst>
                                      </p:cBhvr>
                                      <p:tavLst>
                                        <p:tav tm="0">
                                          <p:val>
                                            <p:strVal val="#ppt_x"/>
                                          </p:val>
                                        </p:tav>
                                        <p:tav tm="100000">
                                          <p:val>
                                            <p:strVal val="#ppt_x"/>
                                          </p:val>
                                        </p:tav>
                                      </p:tavLst>
                                    </p:anim>
                                    <p:anim calcmode="lin" valueType="num">
                                      <p:cBhvr>
                                        <p:cTn id="19" dur="5000" fill="hold"/>
                                        <p:tgtEl>
                                          <p:spTgt spid="158723">
                                            <p:txEl>
                                              <p:pRg st="2" end="2"/>
                                            </p:txEl>
                                          </p:spTgt>
                                        </p:tgtEl>
                                        <p:attrNameLst>
                                          <p:attrName>ppt_y</p:attrName>
                                        </p:attrNameLst>
                                      </p:cBhvr>
                                      <p:tavLst>
                                        <p:tav tm="0">
                                          <p:val>
                                            <p:strVal val="1+#ppt_h/2"/>
                                          </p:val>
                                        </p:tav>
                                        <p:tav tm="100000">
                                          <p:val>
                                            <p:strVal val="#ppt_y"/>
                                          </p:val>
                                        </p:tav>
                                      </p:tavLst>
                                    </p:anim>
                                  </p:childTnLst>
                                </p:cTn>
                              </p:par>
                              <p:par>
                                <p:cTn id="20" presetID="7" presetClass="entr" presetSubtype="4" fill="hold" nodeType="withEffect">
                                  <p:stCondLst>
                                    <p:cond delay="0"/>
                                  </p:stCondLst>
                                  <p:childTnLst>
                                    <p:set>
                                      <p:cBhvr>
                                        <p:cTn id="21" dur="1" fill="hold">
                                          <p:stCondLst>
                                            <p:cond delay="0"/>
                                          </p:stCondLst>
                                        </p:cTn>
                                        <p:tgtEl>
                                          <p:spTgt spid="158723">
                                            <p:txEl>
                                              <p:pRg st="3" end="3"/>
                                            </p:txEl>
                                          </p:spTgt>
                                        </p:tgtEl>
                                        <p:attrNameLst>
                                          <p:attrName>style.visibility</p:attrName>
                                        </p:attrNameLst>
                                      </p:cBhvr>
                                      <p:to>
                                        <p:strVal val="visible"/>
                                      </p:to>
                                    </p:set>
                                    <p:anim calcmode="lin" valueType="num">
                                      <p:cBhvr>
                                        <p:cTn id="22" dur="5000" fill="hold"/>
                                        <p:tgtEl>
                                          <p:spTgt spid="158723">
                                            <p:txEl>
                                              <p:pRg st="3" end="3"/>
                                            </p:txEl>
                                          </p:spTgt>
                                        </p:tgtEl>
                                        <p:attrNameLst>
                                          <p:attrName>ppt_x</p:attrName>
                                        </p:attrNameLst>
                                      </p:cBhvr>
                                      <p:tavLst>
                                        <p:tav tm="0">
                                          <p:val>
                                            <p:strVal val="#ppt_x"/>
                                          </p:val>
                                        </p:tav>
                                        <p:tav tm="100000">
                                          <p:val>
                                            <p:strVal val="#ppt_x"/>
                                          </p:val>
                                        </p:tav>
                                      </p:tavLst>
                                    </p:anim>
                                    <p:anim calcmode="lin" valueType="num">
                                      <p:cBhvr>
                                        <p:cTn id="23" dur="5000" fill="hold"/>
                                        <p:tgtEl>
                                          <p:spTgt spid="158723">
                                            <p:txEl>
                                              <p:pRg st="3" end="3"/>
                                            </p:txEl>
                                          </p:spTgt>
                                        </p:tgtEl>
                                        <p:attrNameLst>
                                          <p:attrName>ppt_y</p:attrName>
                                        </p:attrNameLst>
                                      </p:cBhvr>
                                      <p:tavLst>
                                        <p:tav tm="0">
                                          <p:val>
                                            <p:strVal val="1+#ppt_h/2"/>
                                          </p:val>
                                        </p:tav>
                                        <p:tav tm="100000">
                                          <p:val>
                                            <p:strVal val="#ppt_y"/>
                                          </p:val>
                                        </p:tav>
                                      </p:tavLst>
                                    </p:anim>
                                  </p:childTnLst>
                                </p:cTn>
                              </p:par>
                              <p:par>
                                <p:cTn id="24" presetID="7" presetClass="entr" presetSubtype="4" fill="hold" nodeType="withEffect">
                                  <p:stCondLst>
                                    <p:cond delay="0"/>
                                  </p:stCondLst>
                                  <p:childTnLst>
                                    <p:set>
                                      <p:cBhvr>
                                        <p:cTn id="25" dur="1" fill="hold">
                                          <p:stCondLst>
                                            <p:cond delay="0"/>
                                          </p:stCondLst>
                                        </p:cTn>
                                        <p:tgtEl>
                                          <p:spTgt spid="158723">
                                            <p:txEl>
                                              <p:pRg st="4" end="4"/>
                                            </p:txEl>
                                          </p:spTgt>
                                        </p:tgtEl>
                                        <p:attrNameLst>
                                          <p:attrName>style.visibility</p:attrName>
                                        </p:attrNameLst>
                                      </p:cBhvr>
                                      <p:to>
                                        <p:strVal val="visible"/>
                                      </p:to>
                                    </p:set>
                                    <p:anim calcmode="lin" valueType="num">
                                      <p:cBhvr>
                                        <p:cTn id="26" dur="5000" fill="hold"/>
                                        <p:tgtEl>
                                          <p:spTgt spid="158723">
                                            <p:txEl>
                                              <p:pRg st="4" end="4"/>
                                            </p:txEl>
                                          </p:spTgt>
                                        </p:tgtEl>
                                        <p:attrNameLst>
                                          <p:attrName>ppt_x</p:attrName>
                                        </p:attrNameLst>
                                      </p:cBhvr>
                                      <p:tavLst>
                                        <p:tav tm="0">
                                          <p:val>
                                            <p:strVal val="#ppt_x"/>
                                          </p:val>
                                        </p:tav>
                                        <p:tav tm="100000">
                                          <p:val>
                                            <p:strVal val="#ppt_x"/>
                                          </p:val>
                                        </p:tav>
                                      </p:tavLst>
                                    </p:anim>
                                    <p:anim calcmode="lin" valueType="num">
                                      <p:cBhvr>
                                        <p:cTn id="27" dur="5000" fill="hold"/>
                                        <p:tgtEl>
                                          <p:spTgt spid="158723">
                                            <p:txEl>
                                              <p:pRg st="4" end="4"/>
                                            </p:txEl>
                                          </p:spTgt>
                                        </p:tgtEl>
                                        <p:attrNameLst>
                                          <p:attrName>ppt_y</p:attrName>
                                        </p:attrNameLst>
                                      </p:cBhvr>
                                      <p:tavLst>
                                        <p:tav tm="0">
                                          <p:val>
                                            <p:strVal val="1+#ppt_h/2"/>
                                          </p:val>
                                        </p:tav>
                                        <p:tav tm="100000">
                                          <p:val>
                                            <p:strVal val="#ppt_y"/>
                                          </p:val>
                                        </p:tav>
                                      </p:tavLst>
                                    </p:anim>
                                  </p:childTnLst>
                                </p:cTn>
                              </p:par>
                              <p:par>
                                <p:cTn id="28" presetID="7" presetClass="entr" presetSubtype="4" fill="hold" nodeType="withEffect">
                                  <p:stCondLst>
                                    <p:cond delay="0"/>
                                  </p:stCondLst>
                                  <p:childTnLst>
                                    <p:set>
                                      <p:cBhvr>
                                        <p:cTn id="29" dur="1" fill="hold">
                                          <p:stCondLst>
                                            <p:cond delay="0"/>
                                          </p:stCondLst>
                                        </p:cTn>
                                        <p:tgtEl>
                                          <p:spTgt spid="158723">
                                            <p:txEl>
                                              <p:pRg st="5" end="5"/>
                                            </p:txEl>
                                          </p:spTgt>
                                        </p:tgtEl>
                                        <p:attrNameLst>
                                          <p:attrName>style.visibility</p:attrName>
                                        </p:attrNameLst>
                                      </p:cBhvr>
                                      <p:to>
                                        <p:strVal val="visible"/>
                                      </p:to>
                                    </p:set>
                                    <p:anim calcmode="lin" valueType="num">
                                      <p:cBhvr>
                                        <p:cTn id="30" dur="5000" fill="hold"/>
                                        <p:tgtEl>
                                          <p:spTgt spid="158723">
                                            <p:txEl>
                                              <p:pRg st="5" end="5"/>
                                            </p:txEl>
                                          </p:spTgt>
                                        </p:tgtEl>
                                        <p:attrNameLst>
                                          <p:attrName>ppt_x</p:attrName>
                                        </p:attrNameLst>
                                      </p:cBhvr>
                                      <p:tavLst>
                                        <p:tav tm="0">
                                          <p:val>
                                            <p:strVal val="#ppt_x"/>
                                          </p:val>
                                        </p:tav>
                                        <p:tav tm="100000">
                                          <p:val>
                                            <p:strVal val="#ppt_x"/>
                                          </p:val>
                                        </p:tav>
                                      </p:tavLst>
                                    </p:anim>
                                    <p:anim calcmode="lin" valueType="num">
                                      <p:cBhvr>
                                        <p:cTn id="31" dur="5000" fill="hold"/>
                                        <p:tgtEl>
                                          <p:spTgt spid="15872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7" name="Rectangle 3"/>
          <p:cNvSpPr>
            <a:spLocks noGrp="1" noChangeArrowheads="1"/>
          </p:cNvSpPr>
          <p:nvPr>
            <p:ph idx="1"/>
          </p:nvPr>
        </p:nvSpPr>
        <p:spPr>
          <a:xfrm>
            <a:off x="304800" y="971550"/>
            <a:ext cx="8204200" cy="3676650"/>
          </a:xfrm>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各国政府可以选择的国际收支调节手段包括</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财政</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政策、</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货币</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政策、</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汇率</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政策、</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直接管制</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和其他奖出限入措施等。</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a:t>
            </a:r>
            <a:r>
              <a:rPr kumimoji="0" lang="zh-CN" altLang="en-US" sz="24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a:t>
            </a:r>
            <a:r>
              <a:rPr kumimoji="0" lang="en-US" altLang="zh-CN" sz="24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财政政策指一国政府通过调整</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税收</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和政府</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支出</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实现对国民经济需求管理的政策。</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a:pP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sym typeface="+mn-ea"/>
              </a:rPr>
              <a:t>财政政策的目标是</a:t>
            </a: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sym typeface="+mn-ea"/>
              </a:rPr>
              <a:t>: </a:t>
            </a: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sym typeface="Wingdings" panose="05000000000000000000" pitchFamily="2" charset="2"/>
              </a:rPr>
              <a:t>(1)</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sym typeface="Wingdings" panose="05000000000000000000" pitchFamily="2" charset="2"/>
              </a:rPr>
              <a:t>资源配置；</a:t>
            </a: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sym typeface="Wingdings" panose="05000000000000000000" pitchFamily="2" charset="2"/>
              </a:rPr>
              <a:t>(2)</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sym typeface="Wingdings" panose="05000000000000000000" pitchFamily="2" charset="2"/>
              </a:rPr>
              <a:t>收入分配</a:t>
            </a: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sym typeface="Wingdings" panose="05000000000000000000" pitchFamily="2" charset="2"/>
              </a:rPr>
              <a:t>(3)</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sym typeface="Wingdings" panose="05000000000000000000" pitchFamily="2" charset="2"/>
              </a:rPr>
              <a:t>稳定和发展职能</a:t>
            </a: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sym typeface="Wingdings" panose="05000000000000000000" pitchFamily="2" charset="2"/>
              </a:rPr>
              <a:t>(4)</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sym typeface="Wingdings" panose="05000000000000000000" pitchFamily="2" charset="2"/>
              </a:rPr>
              <a:t>公平和效率</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a:pPr>
            <a:endParaRPr kumimoji="0" lang="en-US" altLang="zh-CN" sz="24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p:txBody>
      </p:sp>
      <p:sp>
        <p:nvSpPr>
          <p:cNvPr id="3" name="Rectangle 27"/>
          <p:cNvSpPr/>
          <p:nvPr/>
        </p:nvSpPr>
        <p:spPr bwMode="gray">
          <a:xfrm>
            <a:off x="914400" y="285750"/>
            <a:ext cx="4641850" cy="455613"/>
          </a:xfrm>
          <a:prstGeom prst="rect">
            <a:avLst/>
          </a:prstGeom>
          <a:gradFill>
            <a:gsLst>
              <a:gs pos="50000">
                <a:srgbClr val="F8E786"/>
              </a:gs>
              <a:gs pos="0">
                <a:srgbClr val="FAEFAE"/>
              </a:gs>
              <a:gs pos="100000">
                <a:srgbClr val="F5DE5D"/>
              </a:gs>
            </a:gsLst>
            <a:lin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lnSpcReduction="10000"/>
          </a:bodyPr>
          <a:lstStyle/>
          <a:p>
            <a:pPr marL="0" marR="0" indent="0" algn="ctr" defTabSz="914400" rtl="0" eaLnBrk="0" fontAlgn="base" latinLnBrk="0" hangingPunct="0">
              <a:lnSpc>
                <a:spcPct val="100000"/>
              </a:lnSpc>
              <a:spcBef>
                <a:spcPct val="0"/>
              </a:spcBef>
              <a:spcAft>
                <a:spcPct val="0"/>
              </a:spcAft>
              <a:buClrTx/>
              <a:buSzTx/>
              <a:buFontTx/>
              <a:buNone/>
            </a:pPr>
            <a:r>
              <a:rPr kumimoji="0" lang="zh-CN" altLang="en-US" sz="2400" b="1" i="0" u="none" strike="noStrike" kern="0" cap="none" spc="0" normalizeH="0" baseline="0" noProof="0" dirty="0">
                <a:ln>
                  <a:noFill/>
                </a:ln>
                <a:solidFill>
                  <a:srgbClr val="FF6600"/>
                </a:solidFill>
                <a:effectLst>
                  <a:outerShdw blurRad="38100" dist="38100" dir="2700000" algn="tl">
                    <a:srgbClr val="000000"/>
                  </a:outerShdw>
                </a:effectLst>
                <a:uLnTx/>
                <a:uFillTx/>
                <a:latin typeface="宋体" panose="02010600030101010101" pitchFamily="2" charset="-122"/>
                <a:ea typeface="+mn-ea"/>
                <a:cs typeface="+mn-cs"/>
                <a:sym typeface="+mn-ea"/>
              </a:rPr>
              <a:t>七.政府调节国际收支的政策措施</a:t>
            </a:r>
            <a:endParaRPr kumimoji="0" lang="zh-CN" altLang="en-US" sz="2400" b="1" i="0" u="none" strike="noStrike" kern="0" cap="none" spc="0" normalizeH="0" baseline="0" noProof="0" dirty="0">
              <a:ln>
                <a:noFill/>
              </a:ln>
              <a:solidFill>
                <a:srgbClr val="FF6600"/>
              </a:solidFill>
              <a:effectLst>
                <a:outerShdw blurRad="38100" dist="38100" dir="2700000" algn="tl">
                  <a:srgbClr val="000000"/>
                </a:outerShdw>
              </a:effectLst>
              <a:uLnTx/>
              <a:uFillTx/>
              <a:latin typeface="宋体" panose="02010600030101010101" pitchFamily="2" charset="-122"/>
              <a:ea typeface="+mn-ea"/>
              <a:cs typeface="+mn-cs"/>
              <a:sym typeface="+mn-lt"/>
            </a:endParaRPr>
          </a:p>
        </p:txBody>
      </p:sp>
      <p:sp>
        <p:nvSpPr>
          <p:cNvPr id="2" name="圆角矩形 1"/>
          <p:cNvSpPr/>
          <p:nvPr/>
        </p:nvSpPr>
        <p:spPr>
          <a:xfrm>
            <a:off x="762085" y="1734235"/>
            <a:ext cx="1973449" cy="520632"/>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sym typeface="+mn-ea"/>
              </a:rPr>
              <a:t>1.</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sym typeface="+mn-ea"/>
              </a:rPr>
              <a:t>财政政策</a:t>
            </a:r>
            <a:endParaRPr kumimoji="0" lang="zh-CN" altLang="en-US" sz="2400" b="1" i="0" u="none" strike="noStrike" kern="1200" cap="none" spc="0" normalizeH="0" baseline="0" noProof="1">
              <a:solidFill>
                <a:srgbClr val="FFC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159747">
                                            <p:txEl>
                                              <p:pRg st="0" end="0"/>
                                            </p:txEl>
                                          </p:spTgt>
                                        </p:tgtEl>
                                        <p:attrNameLst>
                                          <p:attrName>style.visibility</p:attrName>
                                        </p:attrNameLst>
                                      </p:cBhvr>
                                      <p:to>
                                        <p:strVal val="visible"/>
                                      </p:to>
                                    </p:set>
                                    <p:animEffect transition="in" filter="blinds(horizontal)">
                                      <p:cBhvr>
                                        <p:cTn id="14" dur="500"/>
                                        <p:tgtEl>
                                          <p:spTgt spid="159747">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59747">
                                            <p:txEl>
                                              <p:pRg st="2" end="2"/>
                                            </p:txEl>
                                          </p:spTgt>
                                        </p:tgtEl>
                                        <p:attrNameLst>
                                          <p:attrName>style.visibility</p:attrName>
                                        </p:attrNameLst>
                                      </p:cBhvr>
                                      <p:to>
                                        <p:strVal val="visible"/>
                                      </p:to>
                                    </p:set>
                                    <p:animEffect transition="in" filter="blinds(horizontal)">
                                      <p:cBhvr>
                                        <p:cTn id="23" dur="500"/>
                                        <p:tgtEl>
                                          <p:spTgt spid="159747">
                                            <p:txEl>
                                              <p:pRg st="2" end="2"/>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159747">
                                            <p:txEl>
                                              <p:pRg st="3" end="3"/>
                                            </p:txEl>
                                          </p:spTgt>
                                        </p:tgtEl>
                                        <p:attrNameLst>
                                          <p:attrName>style.visibility</p:attrName>
                                        </p:attrNameLst>
                                      </p:cBhvr>
                                      <p:to>
                                        <p:strVal val="visible"/>
                                      </p:to>
                                    </p:set>
                                    <p:animEffect transition="in" filter="blinds(horizontal)">
                                      <p:cBhvr>
                                        <p:cTn id="26" dur="500"/>
                                        <p:tgtEl>
                                          <p:spTgt spid="15974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2" grpId="0" animBg="1"/>
      <p:bldP spid="2"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2" name="Rectangle 4"/>
          <p:cNvSpPr>
            <a:spLocks noGrp="1" noChangeArrowheads="1"/>
          </p:cNvSpPr>
          <p:nvPr>
            <p:ph idx="1"/>
          </p:nvPr>
        </p:nvSpPr>
        <p:spPr>
          <a:xfrm>
            <a:off x="460375" y="800100"/>
            <a:ext cx="8289925" cy="2411413"/>
          </a:xfrm>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a:pPr>
            <a:endPar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a:pP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如</a:t>
            </a:r>
            <a:r>
              <a:rPr kumimoji="0" lang="en-US" altLang="zh-CN"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顺差    减税或增加政府支出     收入增长   </a:t>
            </a:r>
            <a:r>
              <a:rPr kumimoji="0" lang="en-US" altLang="zh-CN"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 </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物价上升    刺激进口、抑制出口     逆差。</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a:pP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因此，当一国出现国际收支顺差时，政府可以通过扩张财政政策促使国际收支平衡。</a:t>
            </a:r>
          </a:p>
        </p:txBody>
      </p:sp>
      <p:sp>
        <p:nvSpPr>
          <p:cNvPr id="49154" name="Line 5"/>
          <p:cNvSpPr/>
          <p:nvPr/>
        </p:nvSpPr>
        <p:spPr>
          <a:xfrm>
            <a:off x="1981200" y="1503363"/>
            <a:ext cx="314325" cy="0"/>
          </a:xfrm>
          <a:prstGeom prst="line">
            <a:avLst/>
          </a:prstGeom>
          <a:ln w="9525" cap="flat" cmpd="sng">
            <a:solidFill>
              <a:schemeClr val="tx1"/>
            </a:solidFill>
            <a:prstDash val="solid"/>
            <a:round/>
            <a:headEnd type="none" w="med" len="med"/>
            <a:tailEnd type="triangle" w="med" len="med"/>
          </a:ln>
        </p:spPr>
      </p:sp>
      <p:sp>
        <p:nvSpPr>
          <p:cNvPr id="49155" name="Line 6"/>
          <p:cNvSpPr/>
          <p:nvPr/>
        </p:nvSpPr>
        <p:spPr>
          <a:xfrm>
            <a:off x="5105400" y="1501775"/>
            <a:ext cx="376238" cy="1588"/>
          </a:xfrm>
          <a:prstGeom prst="line">
            <a:avLst/>
          </a:prstGeom>
          <a:ln w="9525" cap="flat" cmpd="sng">
            <a:solidFill>
              <a:schemeClr val="tx1"/>
            </a:solidFill>
            <a:prstDash val="solid"/>
            <a:round/>
            <a:headEnd type="none" w="med" len="med"/>
            <a:tailEnd type="triangle" w="med" len="med"/>
          </a:ln>
        </p:spPr>
      </p:sp>
      <p:sp>
        <p:nvSpPr>
          <p:cNvPr id="49156" name="Line 7"/>
          <p:cNvSpPr/>
          <p:nvPr/>
        </p:nvSpPr>
        <p:spPr>
          <a:xfrm>
            <a:off x="3657600" y="1811338"/>
            <a:ext cx="376238" cy="1587"/>
          </a:xfrm>
          <a:prstGeom prst="line">
            <a:avLst/>
          </a:prstGeom>
          <a:ln w="9525" cap="flat" cmpd="sng">
            <a:solidFill>
              <a:schemeClr val="tx1"/>
            </a:solidFill>
            <a:prstDash val="solid"/>
            <a:round/>
            <a:headEnd type="none" w="med" len="med"/>
            <a:tailEnd type="triangle" w="med" len="med"/>
          </a:ln>
        </p:spPr>
      </p:sp>
      <p:sp>
        <p:nvSpPr>
          <p:cNvPr id="49157" name="Line 8"/>
          <p:cNvSpPr/>
          <p:nvPr/>
        </p:nvSpPr>
        <p:spPr>
          <a:xfrm>
            <a:off x="6858000" y="1500188"/>
            <a:ext cx="376238" cy="1587"/>
          </a:xfrm>
          <a:prstGeom prst="line">
            <a:avLst/>
          </a:prstGeom>
          <a:ln w="9525" cap="flat" cmpd="sng">
            <a:solidFill>
              <a:schemeClr val="tx1"/>
            </a:solidFill>
            <a:prstDash val="solid"/>
            <a:round/>
            <a:headEnd type="none" w="med" len="med"/>
            <a:tailEnd type="triangle" w="med" len="med"/>
          </a:ln>
        </p:spPr>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5" name="Rectangle 3"/>
          <p:cNvSpPr>
            <a:spLocks noGrp="1" noChangeArrowheads="1"/>
          </p:cNvSpPr>
          <p:nvPr>
            <p:ph idx="1"/>
          </p:nvPr>
        </p:nvSpPr>
        <p:spPr>
          <a:xfrm>
            <a:off x="228600" y="742950"/>
            <a:ext cx="7847013" cy="3070225"/>
          </a:xfrm>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宏观货币政策是指一国政府和金融当局通过调整货币供应量实现对国民经济需求管理的政策。</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货币政策的</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目标</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a:t>
            </a: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sym typeface="Wingdings" panose="05000000000000000000" pitchFamily="2" charset="2"/>
              </a:rPr>
              <a:t>(1)</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sym typeface="Wingdings" panose="05000000000000000000" pitchFamily="2" charset="2"/>
              </a:rPr>
              <a:t>充分就业 </a:t>
            </a: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sym typeface="Wingdings" panose="05000000000000000000" pitchFamily="2" charset="2"/>
              </a:rPr>
              <a:t>(2)</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sym typeface="Wingdings" panose="05000000000000000000" pitchFamily="2" charset="2"/>
              </a:rPr>
              <a:t>物价稳定 </a:t>
            </a: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sym typeface="Wingdings" panose="05000000000000000000" pitchFamily="2" charset="2"/>
              </a:rPr>
              <a:t>(3)</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sym typeface="Wingdings" panose="05000000000000000000" pitchFamily="2" charset="2"/>
              </a:rPr>
              <a:t>经济增长 </a:t>
            </a: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sym typeface="Wingdings" panose="05000000000000000000" pitchFamily="2" charset="2"/>
              </a:rPr>
              <a:t>(4)</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sym typeface="Wingdings" panose="05000000000000000000" pitchFamily="2" charset="2"/>
              </a:rPr>
              <a:t>国际收支平衡</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政府通过改变</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再贴现率</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、改变</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法定准备金率</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和进行</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公开市场业务</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来调整货币供应量。</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en-US" altLang="zh-CN" sz="24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p:txBody>
      </p:sp>
      <p:sp>
        <p:nvSpPr>
          <p:cNvPr id="2" name="圆角矩形 1"/>
          <p:cNvSpPr/>
          <p:nvPr/>
        </p:nvSpPr>
        <p:spPr>
          <a:xfrm>
            <a:off x="609685" y="210235"/>
            <a:ext cx="1973449" cy="520632"/>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0" fontAlgn="auto" latinLnBrk="0" hangingPunct="0">
              <a:lnSpc>
                <a:spcPct val="100000"/>
              </a:lnSpc>
              <a:spcBef>
                <a:spcPct val="0"/>
              </a:spcBef>
              <a:spcAft>
                <a:spcPct val="0"/>
              </a:spcAft>
              <a:buClrTx/>
              <a:buSzTx/>
              <a:buFontTx/>
              <a:buNone/>
            </a:pPr>
            <a:r>
              <a:rPr kumimoji="0" lang="en-US" altLang="zh-CN" sz="2100" b="1" i="0" u="none" strike="noStrike" kern="1200" cap="none" spc="0" normalizeH="0" baseline="0" noProof="1">
                <a:solidFill>
                  <a:srgbClr val="FFC000"/>
                </a:solidFill>
                <a:latin typeface="微软雅黑" panose="020B0503020204020204" charset="-122"/>
                <a:ea typeface="微软雅黑" panose="020B0503020204020204" charset="-122"/>
                <a:cs typeface="微软雅黑" panose="020B0503020204020204" charset="-122"/>
                <a:sym typeface="+mn-ea"/>
              </a:rPr>
              <a:t>2.货币政策</a:t>
            </a:r>
            <a:endParaRPr kumimoji="0" lang="en-US" altLang="zh-CN" sz="2100" b="1" i="0" u="none" strike="noStrike" kern="1200" cap="none" spc="0" normalizeH="0" baseline="0" noProof="1">
              <a:solidFill>
                <a:srgbClr val="FFC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161795">
                                            <p:txEl>
                                              <p:pRg st="0" end="0"/>
                                            </p:txEl>
                                          </p:spTgt>
                                        </p:tgtEl>
                                        <p:attrNameLst>
                                          <p:attrName>style.visibility</p:attrName>
                                        </p:attrNameLst>
                                      </p:cBhvr>
                                      <p:to>
                                        <p:strVal val="visible"/>
                                      </p:to>
                                    </p:set>
                                    <p:animEffect transition="in" filter="wipe(down)">
                                      <p:cBhvr>
                                        <p:cTn id="11" dur="500"/>
                                        <p:tgtEl>
                                          <p:spTgt spid="161795">
                                            <p:txEl>
                                              <p:pRg st="0" end="0"/>
                                            </p:txEl>
                                          </p:spTgt>
                                        </p:tgtEl>
                                      </p:cBhvr>
                                    </p:animEffect>
                                  </p:childTnLst>
                                </p:cTn>
                              </p:par>
                              <p:par>
                                <p:cTn id="12" presetID="22" presetClass="entr" presetSubtype="4" fill="hold" nodeType="withEffect">
                                  <p:stCondLst>
                                    <p:cond delay="0"/>
                                  </p:stCondLst>
                                  <p:childTnLst>
                                    <p:set>
                                      <p:cBhvr>
                                        <p:cTn id="13" dur="1" fill="hold">
                                          <p:stCondLst>
                                            <p:cond delay="0"/>
                                          </p:stCondLst>
                                        </p:cTn>
                                        <p:tgtEl>
                                          <p:spTgt spid="161795">
                                            <p:txEl>
                                              <p:pRg st="1" end="1"/>
                                            </p:txEl>
                                          </p:spTgt>
                                        </p:tgtEl>
                                        <p:attrNameLst>
                                          <p:attrName>style.visibility</p:attrName>
                                        </p:attrNameLst>
                                      </p:cBhvr>
                                      <p:to>
                                        <p:strVal val="visible"/>
                                      </p:to>
                                    </p:set>
                                    <p:animEffect transition="in" filter="wipe(down)">
                                      <p:cBhvr>
                                        <p:cTn id="14" dur="500"/>
                                        <p:tgtEl>
                                          <p:spTgt spid="161795">
                                            <p:txEl>
                                              <p:pRg st="1" end="1"/>
                                            </p:txEl>
                                          </p:spTgt>
                                        </p:tgtEl>
                                      </p:cBhvr>
                                    </p:animEffect>
                                  </p:childTnLst>
                                </p:cTn>
                              </p:par>
                              <p:par>
                                <p:cTn id="15" presetID="22" presetClass="entr" presetSubtype="4" fill="hold" nodeType="withEffect">
                                  <p:stCondLst>
                                    <p:cond delay="0"/>
                                  </p:stCondLst>
                                  <p:childTnLst>
                                    <p:set>
                                      <p:cBhvr>
                                        <p:cTn id="16" dur="1" fill="hold">
                                          <p:stCondLst>
                                            <p:cond delay="0"/>
                                          </p:stCondLst>
                                        </p:cTn>
                                        <p:tgtEl>
                                          <p:spTgt spid="161795">
                                            <p:txEl>
                                              <p:pRg st="2" end="2"/>
                                            </p:txEl>
                                          </p:spTgt>
                                        </p:tgtEl>
                                        <p:attrNameLst>
                                          <p:attrName>style.visibility</p:attrName>
                                        </p:attrNameLst>
                                      </p:cBhvr>
                                      <p:to>
                                        <p:strVal val="visible"/>
                                      </p:to>
                                    </p:set>
                                    <p:animEffect transition="in" filter="wipe(down)">
                                      <p:cBhvr>
                                        <p:cTn id="17" dur="500"/>
                                        <p:tgtEl>
                                          <p:spTgt spid="16179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8" name="Rectangle 4"/>
          <p:cNvSpPr>
            <a:spLocks noGrp="1" noChangeArrowheads="1"/>
          </p:cNvSpPr>
          <p:nvPr>
            <p:ph idx="1"/>
          </p:nvPr>
        </p:nvSpPr>
        <p:spPr>
          <a:xfrm>
            <a:off x="311150" y="285750"/>
            <a:ext cx="8566150" cy="3375025"/>
          </a:xfrm>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a:pPr>
            <a:r>
              <a:rPr kumimoji="0" lang="en-US" altLang="zh-CN" sz="24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(1)</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再贴现率指商业银行以期票向中央银行办理贴现时由后者规定的贴现率，它决定着市场贴现率和利率。</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a:pP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如：再贴现率     货币供应量      国民收入     物价        </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a:pP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出口 进口     调节逆差</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a:pPr>
            <a:endPar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p:txBody>
      </p:sp>
      <p:sp>
        <p:nvSpPr>
          <p:cNvPr id="51202" name="Line 5"/>
          <p:cNvSpPr/>
          <p:nvPr/>
        </p:nvSpPr>
        <p:spPr>
          <a:xfrm flipV="1">
            <a:off x="2590800" y="1123950"/>
            <a:ext cx="0" cy="271463"/>
          </a:xfrm>
          <a:prstGeom prst="line">
            <a:avLst/>
          </a:prstGeom>
          <a:ln w="9525" cap="flat" cmpd="sng">
            <a:solidFill>
              <a:schemeClr val="tx1"/>
            </a:solidFill>
            <a:prstDash val="solid"/>
            <a:round/>
            <a:headEnd type="none" w="med" len="med"/>
            <a:tailEnd type="triangle" w="med" len="med"/>
          </a:ln>
        </p:spPr>
      </p:sp>
      <p:sp>
        <p:nvSpPr>
          <p:cNvPr id="51203" name="Line 6"/>
          <p:cNvSpPr/>
          <p:nvPr/>
        </p:nvSpPr>
        <p:spPr>
          <a:xfrm>
            <a:off x="2695575" y="1352550"/>
            <a:ext cx="376238" cy="1588"/>
          </a:xfrm>
          <a:prstGeom prst="line">
            <a:avLst/>
          </a:prstGeom>
          <a:ln w="9525" cap="flat" cmpd="sng">
            <a:solidFill>
              <a:schemeClr val="tx1"/>
            </a:solidFill>
            <a:prstDash val="solid"/>
            <a:round/>
            <a:headEnd type="none" w="med" len="med"/>
            <a:tailEnd type="triangle" w="med" len="med"/>
          </a:ln>
        </p:spPr>
      </p:sp>
      <p:sp>
        <p:nvSpPr>
          <p:cNvPr id="51204" name="Line 7"/>
          <p:cNvSpPr/>
          <p:nvPr/>
        </p:nvSpPr>
        <p:spPr>
          <a:xfrm>
            <a:off x="4648200" y="1217613"/>
            <a:ext cx="0" cy="271462"/>
          </a:xfrm>
          <a:prstGeom prst="line">
            <a:avLst/>
          </a:prstGeom>
          <a:ln w="9525" cap="flat" cmpd="sng">
            <a:solidFill>
              <a:schemeClr val="tx1"/>
            </a:solidFill>
            <a:prstDash val="solid"/>
            <a:round/>
            <a:headEnd type="none" w="med" len="med"/>
            <a:tailEnd type="triangle" w="med" len="med"/>
          </a:ln>
        </p:spPr>
      </p:sp>
      <p:sp>
        <p:nvSpPr>
          <p:cNvPr id="51205" name="Line 8"/>
          <p:cNvSpPr/>
          <p:nvPr/>
        </p:nvSpPr>
        <p:spPr>
          <a:xfrm>
            <a:off x="4800600" y="1354138"/>
            <a:ext cx="314325" cy="1587"/>
          </a:xfrm>
          <a:prstGeom prst="line">
            <a:avLst/>
          </a:prstGeom>
          <a:ln w="9525" cap="flat" cmpd="sng">
            <a:solidFill>
              <a:schemeClr val="tx1"/>
            </a:solidFill>
            <a:prstDash val="solid"/>
            <a:round/>
            <a:headEnd type="none" w="med" len="med"/>
            <a:tailEnd type="triangle" w="med" len="med"/>
          </a:ln>
        </p:spPr>
      </p:sp>
      <p:sp>
        <p:nvSpPr>
          <p:cNvPr id="51206" name="Line 9"/>
          <p:cNvSpPr/>
          <p:nvPr/>
        </p:nvSpPr>
        <p:spPr>
          <a:xfrm>
            <a:off x="6477000" y="1217613"/>
            <a:ext cx="0" cy="215900"/>
          </a:xfrm>
          <a:prstGeom prst="line">
            <a:avLst/>
          </a:prstGeom>
          <a:ln w="9525" cap="flat" cmpd="sng">
            <a:solidFill>
              <a:schemeClr val="tx1"/>
            </a:solidFill>
            <a:prstDash val="solid"/>
            <a:round/>
            <a:headEnd type="none" w="med" len="med"/>
            <a:tailEnd type="triangle" w="med" len="med"/>
          </a:ln>
        </p:spPr>
      </p:sp>
      <p:sp>
        <p:nvSpPr>
          <p:cNvPr id="51207" name="Line 10"/>
          <p:cNvSpPr/>
          <p:nvPr/>
        </p:nvSpPr>
        <p:spPr>
          <a:xfrm>
            <a:off x="6477000" y="1325563"/>
            <a:ext cx="438150" cy="0"/>
          </a:xfrm>
          <a:prstGeom prst="line">
            <a:avLst/>
          </a:prstGeom>
          <a:ln w="9525" cap="flat" cmpd="sng">
            <a:solidFill>
              <a:schemeClr val="tx1"/>
            </a:solidFill>
            <a:prstDash val="solid"/>
            <a:round/>
            <a:headEnd type="none" w="med" len="med"/>
            <a:tailEnd type="triangle" w="med" len="med"/>
          </a:ln>
        </p:spPr>
      </p:sp>
      <p:sp>
        <p:nvSpPr>
          <p:cNvPr id="51208" name="Line 11"/>
          <p:cNvSpPr/>
          <p:nvPr/>
        </p:nvSpPr>
        <p:spPr>
          <a:xfrm>
            <a:off x="7620000" y="1219200"/>
            <a:ext cx="0" cy="214313"/>
          </a:xfrm>
          <a:prstGeom prst="line">
            <a:avLst/>
          </a:prstGeom>
          <a:ln w="9525" cap="flat" cmpd="sng">
            <a:solidFill>
              <a:schemeClr val="tx1"/>
            </a:solidFill>
            <a:prstDash val="solid"/>
            <a:round/>
            <a:headEnd type="none" w="med" len="med"/>
            <a:tailEnd type="triangle" w="med" len="med"/>
          </a:ln>
        </p:spPr>
      </p:sp>
      <p:sp>
        <p:nvSpPr>
          <p:cNvPr id="51209" name="Line 12"/>
          <p:cNvSpPr/>
          <p:nvPr/>
        </p:nvSpPr>
        <p:spPr>
          <a:xfrm>
            <a:off x="7696200" y="1323975"/>
            <a:ext cx="501650" cy="1588"/>
          </a:xfrm>
          <a:prstGeom prst="line">
            <a:avLst/>
          </a:prstGeom>
          <a:ln w="9525" cap="flat" cmpd="sng">
            <a:solidFill>
              <a:schemeClr val="tx1"/>
            </a:solidFill>
            <a:prstDash val="solid"/>
            <a:round/>
            <a:headEnd type="none" w="med" len="med"/>
            <a:tailEnd type="triangle" w="med" len="med"/>
          </a:ln>
        </p:spPr>
      </p:sp>
      <p:sp>
        <p:nvSpPr>
          <p:cNvPr id="51210" name="Line 13"/>
          <p:cNvSpPr/>
          <p:nvPr/>
        </p:nvSpPr>
        <p:spPr>
          <a:xfrm flipV="1">
            <a:off x="1371600" y="1657350"/>
            <a:ext cx="0" cy="269875"/>
          </a:xfrm>
          <a:prstGeom prst="line">
            <a:avLst/>
          </a:prstGeom>
          <a:ln w="9525" cap="flat" cmpd="sng">
            <a:solidFill>
              <a:schemeClr val="tx1"/>
            </a:solidFill>
            <a:prstDash val="solid"/>
            <a:round/>
            <a:headEnd type="none" w="med" len="med"/>
            <a:tailEnd type="triangle" w="med" len="med"/>
          </a:ln>
        </p:spPr>
      </p:sp>
      <p:sp>
        <p:nvSpPr>
          <p:cNvPr id="51211" name="Line 14"/>
          <p:cNvSpPr/>
          <p:nvPr/>
        </p:nvSpPr>
        <p:spPr>
          <a:xfrm>
            <a:off x="2057400" y="1711325"/>
            <a:ext cx="0" cy="215900"/>
          </a:xfrm>
          <a:prstGeom prst="line">
            <a:avLst/>
          </a:prstGeom>
          <a:ln w="9525" cap="flat" cmpd="sng">
            <a:solidFill>
              <a:schemeClr val="tx1"/>
            </a:solidFill>
            <a:prstDash val="solid"/>
            <a:round/>
            <a:headEnd type="none" w="med" len="med"/>
            <a:tailEnd type="triangle" w="med" len="med"/>
          </a:ln>
        </p:spPr>
      </p:sp>
      <p:sp>
        <p:nvSpPr>
          <p:cNvPr id="51212" name="Line 15"/>
          <p:cNvSpPr/>
          <p:nvPr/>
        </p:nvSpPr>
        <p:spPr>
          <a:xfrm>
            <a:off x="2209800" y="1792288"/>
            <a:ext cx="314325" cy="0"/>
          </a:xfrm>
          <a:prstGeom prst="line">
            <a:avLst/>
          </a:prstGeom>
          <a:ln w="9525" cap="flat" cmpd="sng">
            <a:solidFill>
              <a:schemeClr val="tx1"/>
            </a:solidFill>
            <a:prstDash val="solid"/>
            <a:round/>
            <a:headEnd type="none" w="med" len="med"/>
            <a:tailEnd type="triangle" w="med" len="med"/>
          </a:ln>
        </p:spPr>
      </p:sp>
      <p:sp>
        <p:nvSpPr>
          <p:cNvPr id="165892" name="Rectangle 4"/>
          <p:cNvSpPr>
            <a:spLocks noGrp="1" noChangeArrowheads="1"/>
          </p:cNvSpPr>
          <p:nvPr>
            <p:custDataLst>
              <p:tags r:id="rId1"/>
            </p:custDataLst>
          </p:nvPr>
        </p:nvSpPr>
        <p:spPr>
          <a:xfrm>
            <a:off x="533400" y="1962150"/>
            <a:ext cx="8415338" cy="2781300"/>
          </a:xfrm>
          <a:prstGeom prst="rect">
            <a:avLst/>
          </a:prstGeom>
          <a:noFill/>
          <a:ln w="9525">
            <a:noFill/>
            <a:miter lim="800000"/>
          </a:ln>
          <a:effectLst/>
        </p:spPr>
        <p:txBody>
          <a:bodyPr vert="horz" wrap="square" lIns="68591" tIns="34295" rIns="68591" bIns="34295" numCol="1" anchor="t" anchorCtr="0" compatLnSpc="1"/>
          <a:lstStyle>
            <a:lvl1pPr marL="257175" indent="-257175" algn="l" rtl="0" eaLnBrk="0" fontAlgn="base" hangingPunct="0">
              <a:spcBef>
                <a:spcPct val="15000"/>
              </a:spcBef>
              <a:spcAft>
                <a:spcPct val="0"/>
              </a:spcAft>
              <a:buClr>
                <a:schemeClr val="hlink"/>
              </a:buClr>
              <a:buSzPct val="60000"/>
              <a:buFont typeface="Wingdings" panose="05000000000000000000" pitchFamily="2" charset="2"/>
              <a:buChar char="n"/>
              <a:defRPr sz="2400">
                <a:solidFill>
                  <a:schemeClr val="tx1"/>
                </a:solidFill>
                <a:effectLst>
                  <a:outerShdw blurRad="38100" dist="38100" dir="2700000" algn="tl">
                    <a:srgbClr val="000000"/>
                  </a:outerShdw>
                </a:effectLst>
                <a:latin typeface="+mn-lt"/>
                <a:ea typeface="+mn-ea"/>
                <a:cs typeface="+mn-cs"/>
              </a:defRPr>
            </a:lvl1pPr>
            <a:lvl2pPr marL="557530" indent="-214630" algn="l" rtl="0" eaLnBrk="0" fontAlgn="base" hangingPunct="0">
              <a:spcBef>
                <a:spcPct val="15000"/>
              </a:spcBef>
              <a:spcAft>
                <a:spcPct val="0"/>
              </a:spcAft>
              <a:buClr>
                <a:schemeClr val="tx1"/>
              </a:buClr>
              <a:buChar char="•"/>
              <a:defRPr sz="2100">
                <a:solidFill>
                  <a:schemeClr val="tx1"/>
                </a:solidFill>
                <a:effectLst>
                  <a:outerShdw blurRad="38100" dist="38100" dir="2700000" algn="tl">
                    <a:srgbClr val="000000"/>
                  </a:outerShdw>
                </a:effectLst>
                <a:latin typeface="+mn-lt"/>
                <a:ea typeface="+mn-ea"/>
              </a:defRPr>
            </a:lvl2pPr>
            <a:lvl3pPr marL="857250" indent="-171450" algn="l" rtl="0" eaLnBrk="0" fontAlgn="base" hangingPunct="0">
              <a:spcBef>
                <a:spcPct val="15000"/>
              </a:spcBef>
              <a:spcAft>
                <a:spcPct val="0"/>
              </a:spcAft>
              <a:buClr>
                <a:schemeClr val="accent2"/>
              </a:buClr>
              <a:buSzPct val="60000"/>
              <a:buFont typeface="Wingdings" panose="05000000000000000000" pitchFamily="2" charset="2"/>
              <a:buChar char="n"/>
              <a:defRPr sz="1800">
                <a:solidFill>
                  <a:schemeClr val="tx1"/>
                </a:solidFill>
                <a:effectLst>
                  <a:outerShdw blurRad="38100" dist="38100" dir="2700000" algn="tl">
                    <a:srgbClr val="000000"/>
                  </a:outerShdw>
                </a:effectLst>
                <a:latin typeface="+mn-lt"/>
                <a:ea typeface="+mn-ea"/>
              </a:defRPr>
            </a:lvl3pPr>
            <a:lvl4pPr marL="1200150" indent="-171450" algn="l" rtl="0" eaLnBrk="0" fontAlgn="base" hangingPunct="0">
              <a:spcBef>
                <a:spcPct val="15000"/>
              </a:spcBef>
              <a:spcAft>
                <a:spcPct val="0"/>
              </a:spcAft>
              <a:buClr>
                <a:schemeClr val="tx2"/>
              </a:buClr>
              <a:buChar char="•"/>
              <a:defRPr sz="1500">
                <a:solidFill>
                  <a:schemeClr val="tx1"/>
                </a:solidFill>
                <a:effectLst>
                  <a:outerShdw blurRad="38100" dist="38100" dir="2700000" algn="tl">
                    <a:srgbClr val="000000"/>
                  </a:outerShdw>
                </a:effectLst>
                <a:latin typeface="+mn-lt"/>
                <a:ea typeface="+mn-ea"/>
              </a:defRPr>
            </a:lvl4pPr>
            <a:lvl5pPr marL="1543050" indent="-171450" algn="l" rtl="0" eaLnBrk="0" fontAlgn="base" hangingPunct="0">
              <a:spcBef>
                <a:spcPct val="15000"/>
              </a:spcBef>
              <a:spcAft>
                <a:spcPct val="0"/>
              </a:spcAft>
              <a:buClr>
                <a:schemeClr val="folHlink"/>
              </a:buClr>
              <a:buSzPct val="60000"/>
              <a:buFont typeface="Wingdings" panose="05000000000000000000" pitchFamily="2" charset="2"/>
              <a:buChar char="n"/>
              <a:defRPr sz="1500">
                <a:solidFill>
                  <a:schemeClr val="tx1"/>
                </a:solidFill>
                <a:effectLst>
                  <a:outerShdw blurRad="38100" dist="38100" dir="2700000" algn="tl">
                    <a:srgbClr val="000000"/>
                  </a:outerShdw>
                </a:effectLst>
                <a:latin typeface="+mn-lt"/>
                <a:ea typeface="+mn-ea"/>
              </a:defRPr>
            </a:lvl5pPr>
            <a:lvl6pPr marL="1886585" indent="-171450" algn="l" rtl="0" fontAlgn="base">
              <a:spcBef>
                <a:spcPct val="15000"/>
              </a:spcBef>
              <a:spcAft>
                <a:spcPct val="0"/>
              </a:spcAft>
              <a:buClr>
                <a:schemeClr val="folHlink"/>
              </a:buClr>
              <a:buSzPct val="60000"/>
              <a:buFont typeface="Wingdings" panose="05000000000000000000" pitchFamily="2" charset="2"/>
              <a:buChar char="n"/>
              <a:defRPr sz="1500">
                <a:solidFill>
                  <a:schemeClr val="tx1"/>
                </a:solidFill>
                <a:effectLst>
                  <a:outerShdw blurRad="38100" dist="38100" dir="2700000" algn="tl">
                    <a:srgbClr val="000000"/>
                  </a:outerShdw>
                </a:effectLst>
                <a:latin typeface="+mn-lt"/>
                <a:ea typeface="+mn-ea"/>
              </a:defRPr>
            </a:lvl6pPr>
            <a:lvl7pPr marL="2229485" indent="-171450" algn="l" rtl="0" fontAlgn="base">
              <a:spcBef>
                <a:spcPct val="15000"/>
              </a:spcBef>
              <a:spcAft>
                <a:spcPct val="0"/>
              </a:spcAft>
              <a:buClr>
                <a:schemeClr val="folHlink"/>
              </a:buClr>
              <a:buSzPct val="60000"/>
              <a:buFont typeface="Wingdings" panose="05000000000000000000" pitchFamily="2" charset="2"/>
              <a:buChar char="n"/>
              <a:defRPr sz="1500">
                <a:solidFill>
                  <a:schemeClr val="tx1"/>
                </a:solidFill>
                <a:effectLst>
                  <a:outerShdw blurRad="38100" dist="38100" dir="2700000" algn="tl">
                    <a:srgbClr val="000000"/>
                  </a:outerShdw>
                </a:effectLst>
                <a:latin typeface="+mn-lt"/>
                <a:ea typeface="+mn-ea"/>
              </a:defRPr>
            </a:lvl7pPr>
            <a:lvl8pPr marL="2572385" indent="-171450" algn="l" rtl="0" fontAlgn="base">
              <a:spcBef>
                <a:spcPct val="15000"/>
              </a:spcBef>
              <a:spcAft>
                <a:spcPct val="0"/>
              </a:spcAft>
              <a:buClr>
                <a:schemeClr val="folHlink"/>
              </a:buClr>
              <a:buSzPct val="60000"/>
              <a:buFont typeface="Wingdings" panose="05000000000000000000" pitchFamily="2" charset="2"/>
              <a:buChar char="n"/>
              <a:defRPr sz="1500">
                <a:solidFill>
                  <a:schemeClr val="tx1"/>
                </a:solidFill>
                <a:effectLst>
                  <a:outerShdw blurRad="38100" dist="38100" dir="2700000" algn="tl">
                    <a:srgbClr val="000000"/>
                  </a:outerShdw>
                </a:effectLst>
                <a:latin typeface="+mn-lt"/>
                <a:ea typeface="+mn-ea"/>
              </a:defRPr>
            </a:lvl8pPr>
            <a:lvl9pPr marL="2915285" indent="-171450" algn="l" rtl="0" fontAlgn="base">
              <a:spcBef>
                <a:spcPct val="15000"/>
              </a:spcBef>
              <a:spcAft>
                <a:spcPct val="0"/>
              </a:spcAft>
              <a:buClr>
                <a:schemeClr val="folHlink"/>
              </a:buClr>
              <a:buSzPct val="60000"/>
              <a:buFont typeface="Wingdings" panose="05000000000000000000" pitchFamily="2" charset="2"/>
              <a:buChar char="n"/>
              <a:defRPr sz="1500">
                <a:solidFill>
                  <a:schemeClr val="tx1"/>
                </a:solidFill>
                <a:effectLst>
                  <a:outerShdw blurRad="38100" dist="38100" dir="2700000" algn="tl">
                    <a:srgbClr val="000000"/>
                  </a:outerShdw>
                </a:effectLst>
                <a:latin typeface="+mn-lt"/>
                <a:ea typeface="+mn-ea"/>
              </a:defRPr>
            </a:lvl9pPr>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(2)</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法定准备金率是法律所规定的准备金与存款的比例。  </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如：法定准备金率      货币供应量   </a:t>
            </a: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调节逆差</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(3)</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公开市场业务指中央银行在公开市场上买卖政府债券。 </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如：买入债券       货币供应量        调节顺差</a:t>
            </a:r>
          </a:p>
        </p:txBody>
      </p:sp>
      <p:sp>
        <p:nvSpPr>
          <p:cNvPr id="51214" name="Line 5"/>
          <p:cNvSpPr/>
          <p:nvPr>
            <p:custDataLst>
              <p:tags r:id="rId2"/>
            </p:custDataLst>
          </p:nvPr>
        </p:nvSpPr>
        <p:spPr>
          <a:xfrm flipV="1">
            <a:off x="3429000" y="2497138"/>
            <a:ext cx="0" cy="323850"/>
          </a:xfrm>
          <a:prstGeom prst="line">
            <a:avLst/>
          </a:prstGeom>
          <a:ln w="9525" cap="flat" cmpd="sng">
            <a:solidFill>
              <a:schemeClr val="tx1"/>
            </a:solidFill>
            <a:prstDash val="solid"/>
            <a:round/>
            <a:headEnd type="none" w="med" len="med"/>
            <a:tailEnd type="triangle" w="med" len="med"/>
          </a:ln>
        </p:spPr>
      </p:sp>
      <p:sp>
        <p:nvSpPr>
          <p:cNvPr id="51215" name="Line 7"/>
          <p:cNvSpPr/>
          <p:nvPr>
            <p:custDataLst>
              <p:tags r:id="rId3"/>
            </p:custDataLst>
          </p:nvPr>
        </p:nvSpPr>
        <p:spPr>
          <a:xfrm>
            <a:off x="3505200" y="2649538"/>
            <a:ext cx="427038" cy="0"/>
          </a:xfrm>
          <a:prstGeom prst="line">
            <a:avLst/>
          </a:prstGeom>
          <a:ln w="9525" cap="flat" cmpd="sng">
            <a:solidFill>
              <a:schemeClr val="tx1"/>
            </a:solidFill>
            <a:prstDash val="solid"/>
            <a:round/>
            <a:headEnd type="none" w="med" len="med"/>
            <a:tailEnd type="triangle" w="med" len="med"/>
          </a:ln>
        </p:spPr>
      </p:sp>
      <p:sp>
        <p:nvSpPr>
          <p:cNvPr id="51216" name="Line 6"/>
          <p:cNvSpPr/>
          <p:nvPr>
            <p:custDataLst>
              <p:tags r:id="rId4"/>
            </p:custDataLst>
          </p:nvPr>
        </p:nvSpPr>
        <p:spPr>
          <a:xfrm>
            <a:off x="5562600" y="2497138"/>
            <a:ext cx="0" cy="269875"/>
          </a:xfrm>
          <a:prstGeom prst="line">
            <a:avLst/>
          </a:prstGeom>
          <a:ln w="9525" cap="flat" cmpd="sng">
            <a:solidFill>
              <a:schemeClr val="tx1"/>
            </a:solidFill>
            <a:prstDash val="solid"/>
            <a:round/>
            <a:headEnd type="none" w="med" len="med"/>
            <a:tailEnd type="triangle" w="med" len="med"/>
          </a:ln>
        </p:spPr>
      </p:sp>
      <p:sp>
        <p:nvSpPr>
          <p:cNvPr id="51217" name="Line 10"/>
          <p:cNvSpPr/>
          <p:nvPr/>
        </p:nvSpPr>
        <p:spPr>
          <a:xfrm>
            <a:off x="5715000" y="2646363"/>
            <a:ext cx="438150" cy="1587"/>
          </a:xfrm>
          <a:prstGeom prst="line">
            <a:avLst/>
          </a:prstGeom>
          <a:ln w="9525" cap="flat" cmpd="sng">
            <a:solidFill>
              <a:schemeClr val="tx1"/>
            </a:solidFill>
            <a:prstDash val="solid"/>
            <a:round/>
            <a:headEnd type="none" w="med" len="med"/>
            <a:tailEnd type="triangle" w="med" len="med"/>
          </a:ln>
        </p:spPr>
      </p:sp>
      <p:sp>
        <p:nvSpPr>
          <p:cNvPr id="51218" name="Line 7"/>
          <p:cNvSpPr/>
          <p:nvPr>
            <p:custDataLst>
              <p:tags r:id="rId5"/>
            </p:custDataLst>
          </p:nvPr>
        </p:nvSpPr>
        <p:spPr>
          <a:xfrm>
            <a:off x="2895600" y="3487738"/>
            <a:ext cx="427038" cy="0"/>
          </a:xfrm>
          <a:prstGeom prst="line">
            <a:avLst/>
          </a:prstGeom>
          <a:ln w="9525" cap="flat" cmpd="sng">
            <a:solidFill>
              <a:schemeClr val="tx1"/>
            </a:solidFill>
            <a:prstDash val="solid"/>
            <a:round/>
            <a:headEnd type="none" w="med" len="med"/>
            <a:tailEnd type="triangle" w="med" len="med"/>
          </a:ln>
        </p:spPr>
      </p:sp>
      <p:sp>
        <p:nvSpPr>
          <p:cNvPr id="51219" name="Line 5"/>
          <p:cNvSpPr/>
          <p:nvPr>
            <p:custDataLst>
              <p:tags r:id="rId6"/>
            </p:custDataLst>
          </p:nvPr>
        </p:nvSpPr>
        <p:spPr>
          <a:xfrm flipV="1">
            <a:off x="5105400" y="3336925"/>
            <a:ext cx="0" cy="323850"/>
          </a:xfrm>
          <a:prstGeom prst="line">
            <a:avLst/>
          </a:prstGeom>
          <a:ln w="9525" cap="flat" cmpd="sng">
            <a:solidFill>
              <a:schemeClr val="tx1"/>
            </a:solidFill>
            <a:prstDash val="solid"/>
            <a:round/>
            <a:headEnd type="none" w="med" len="med"/>
            <a:tailEnd type="triangle" w="med" len="med"/>
          </a:ln>
        </p:spPr>
      </p:sp>
      <p:sp>
        <p:nvSpPr>
          <p:cNvPr id="51220" name="Line 7"/>
          <p:cNvSpPr/>
          <p:nvPr>
            <p:custDataLst>
              <p:tags r:id="rId7"/>
            </p:custDataLst>
          </p:nvPr>
        </p:nvSpPr>
        <p:spPr>
          <a:xfrm>
            <a:off x="5181600" y="3563938"/>
            <a:ext cx="427038" cy="0"/>
          </a:xfrm>
          <a:prstGeom prst="line">
            <a:avLst/>
          </a:prstGeom>
          <a:ln w="9525" cap="flat" cmpd="sng">
            <a:solidFill>
              <a:schemeClr val="tx1"/>
            </a:solidFill>
            <a:prstDash val="solid"/>
            <a:round/>
            <a:headEnd type="none" w="med" len="med"/>
            <a:tailEnd type="triangle" w="med" len="med"/>
          </a:ln>
        </p:spPr>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6" name="Rectangle 4"/>
          <p:cNvSpPr>
            <a:spLocks noGrp="1" noChangeArrowheads="1"/>
          </p:cNvSpPr>
          <p:nvPr>
            <p:ph idx="1"/>
          </p:nvPr>
        </p:nvSpPr>
        <p:spPr>
          <a:xfrm>
            <a:off x="447675" y="198438"/>
            <a:ext cx="8555038" cy="4699000"/>
          </a:xfrm>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a:pPr>
            <a:endPar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a:pPr>
            <a:endPar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a:pPr>
            <a:r>
              <a:rPr kumimoji="0" lang="zh-CN" altLang="en-US" sz="24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汇率政策是指一国通过调整本币汇率来调节国际收支的政策。</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a:pP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如： 逆差       货币贬值</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a:pP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顺差       货币升值</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a:pPr>
            <a:endPar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a:pPr>
            <a:r>
              <a:rPr kumimoji="0" lang="zh-CN" altLang="en-US" sz="24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直接管制政策指政府直接干预对外经济往来实现国际收支调节的政策措施。</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a:pP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直接管制可分为：外汇管制、财政管制、贸易管制。</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en-US" altLang="zh-CN" sz="2400" b="0" i="0" u="none" strike="noStrike" kern="0" cap="none" spc="0" normalizeH="0" baseline="0" noProof="0">
              <a:ln>
                <a:noFill/>
              </a:ln>
              <a:solidFill>
                <a:srgbClr val="0000FF"/>
              </a:solidFill>
              <a:effectLst>
                <a:outerShdw blurRad="38100" dist="38100" dir="2700000" algn="tl">
                  <a:srgbClr val="000000"/>
                </a:outerShdw>
              </a:effectLst>
              <a:uLnTx/>
              <a:uFillTx/>
              <a:latin typeface="+mn-lt"/>
              <a:ea typeface="+mn-ea"/>
              <a:cs typeface="+mn-cs"/>
            </a:endParaRPr>
          </a:p>
        </p:txBody>
      </p:sp>
      <p:sp>
        <p:nvSpPr>
          <p:cNvPr id="51203" name="Line 5"/>
          <p:cNvSpPr/>
          <p:nvPr/>
        </p:nvSpPr>
        <p:spPr>
          <a:xfrm>
            <a:off x="2438400" y="2114550"/>
            <a:ext cx="434975" cy="1588"/>
          </a:xfrm>
          <a:prstGeom prst="line">
            <a:avLst/>
          </a:prstGeom>
          <a:ln w="9525" cap="flat" cmpd="sng">
            <a:solidFill>
              <a:schemeClr val="tx1"/>
            </a:solidFill>
            <a:prstDash val="solid"/>
            <a:round/>
            <a:headEnd type="none" w="med" len="med"/>
            <a:tailEnd type="triangle" w="med" len="med"/>
          </a:ln>
        </p:spPr>
      </p:sp>
      <p:sp>
        <p:nvSpPr>
          <p:cNvPr id="2" name="圆角矩形 1"/>
          <p:cNvSpPr/>
          <p:nvPr/>
        </p:nvSpPr>
        <p:spPr>
          <a:xfrm>
            <a:off x="685885" y="438835"/>
            <a:ext cx="1973449" cy="520632"/>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0" fontAlgn="auto" latinLnBrk="0" hangingPunct="0">
              <a:lnSpc>
                <a:spcPct val="100000"/>
              </a:lnSpc>
              <a:spcBef>
                <a:spcPct val="0"/>
              </a:spcBef>
              <a:spcAft>
                <a:spcPct val="0"/>
              </a:spcAft>
              <a:buClrTx/>
              <a:buSzTx/>
              <a:buFontTx/>
              <a:buNone/>
            </a:pPr>
            <a:r>
              <a:rPr kumimoji="0" lang="en-US" altLang="zh-CN" sz="2100" b="1" i="0" u="none" strike="noStrike" kern="1200" cap="none" spc="0" normalizeH="0" baseline="0" noProof="1">
                <a:solidFill>
                  <a:srgbClr val="FFC000"/>
                </a:solidFill>
                <a:latin typeface="微软雅黑" panose="020B0503020204020204" charset="-122"/>
                <a:ea typeface="微软雅黑" panose="020B0503020204020204" charset="-122"/>
                <a:cs typeface="微软雅黑" panose="020B0503020204020204" charset="-122"/>
              </a:rPr>
              <a:t>3.</a:t>
            </a:r>
            <a:r>
              <a:rPr kumimoji="0" lang="zh-CN" altLang="en-US" sz="2100" b="1" i="0" u="none" strike="noStrike" kern="1200" cap="none" spc="0" normalizeH="0" baseline="0" noProof="1">
                <a:solidFill>
                  <a:srgbClr val="FFC000"/>
                </a:solidFill>
                <a:latin typeface="微软雅黑" panose="020B0503020204020204" charset="-122"/>
                <a:ea typeface="微软雅黑" panose="020B0503020204020204" charset="-122"/>
                <a:cs typeface="微软雅黑" panose="020B0503020204020204" charset="-122"/>
              </a:rPr>
              <a:t>汇率政策</a:t>
            </a:r>
          </a:p>
        </p:txBody>
      </p:sp>
      <p:sp>
        <p:nvSpPr>
          <p:cNvPr id="3" name="圆角矩形 2"/>
          <p:cNvSpPr/>
          <p:nvPr/>
        </p:nvSpPr>
        <p:spPr>
          <a:xfrm>
            <a:off x="764540" y="2724785"/>
            <a:ext cx="2721610" cy="520700"/>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0" fontAlgn="auto" latinLnBrk="0" hangingPunct="0">
              <a:lnSpc>
                <a:spcPct val="100000"/>
              </a:lnSpc>
              <a:spcBef>
                <a:spcPct val="0"/>
              </a:spcBef>
              <a:spcAft>
                <a:spcPct val="0"/>
              </a:spcAft>
              <a:buClrTx/>
              <a:buSzTx/>
              <a:buFontTx/>
              <a:buNone/>
            </a:pPr>
            <a:r>
              <a:rPr kumimoji="0" lang="en-US" sz="2100" b="1" i="0" u="none" strike="noStrike" kern="1200" cap="none" spc="0" normalizeH="0" baseline="0" noProof="1">
                <a:solidFill>
                  <a:srgbClr val="FFC000"/>
                </a:solidFill>
                <a:latin typeface="微软雅黑" panose="020B0503020204020204" charset="-122"/>
                <a:ea typeface="微软雅黑" panose="020B0503020204020204" charset="-122"/>
                <a:cs typeface="微软雅黑" panose="020B0503020204020204" charset="-122"/>
              </a:rPr>
              <a:t>4.</a:t>
            </a:r>
            <a:r>
              <a:rPr kumimoji="0" lang="zh-CN" altLang="en-US" sz="2100" b="1" i="0" u="none" strike="noStrike" kern="1200" cap="none" spc="0" normalizeH="0" baseline="0" noProof="1">
                <a:solidFill>
                  <a:srgbClr val="FFC000"/>
                </a:solidFill>
                <a:latin typeface="微软雅黑" panose="020B0503020204020204" charset="-122"/>
                <a:ea typeface="微软雅黑" panose="020B0503020204020204" charset="-122"/>
                <a:cs typeface="微软雅黑" panose="020B0503020204020204" charset="-122"/>
              </a:rPr>
              <a:t>直接管制政策</a:t>
            </a:r>
          </a:p>
        </p:txBody>
      </p:sp>
      <p:sp>
        <p:nvSpPr>
          <p:cNvPr id="4" name="Line 5"/>
          <p:cNvSpPr/>
          <p:nvPr/>
        </p:nvSpPr>
        <p:spPr>
          <a:xfrm>
            <a:off x="2438400" y="2573338"/>
            <a:ext cx="434975" cy="0"/>
          </a:xfrm>
          <a:prstGeom prst="line">
            <a:avLst/>
          </a:prstGeom>
          <a:ln w="9525" cap="flat" cmpd="sng">
            <a:solidFill>
              <a:schemeClr val="tx1"/>
            </a:solidFill>
            <a:prstDash val="solid"/>
            <a:round/>
            <a:headEnd type="none" w="med" len="med"/>
            <a:tailEnd type="triangle" w="med" len="med"/>
          </a:ln>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grpId="0" nodeType="clickEffect">
                                  <p:stCondLst>
                                    <p:cond delay="0"/>
                                  </p:stCondLst>
                                  <p:childTnLst>
                                    <p:set>
                                      <p:cBhvr>
                                        <p:cTn id="10" dur="1" fill="hold">
                                          <p:stCondLst>
                                            <p:cond delay="0"/>
                                          </p:stCondLst>
                                        </p:cTn>
                                        <p:tgtEl>
                                          <p:spTgt spid="166916">
                                            <p:bg/>
                                          </p:spTgt>
                                        </p:tgtEl>
                                        <p:attrNameLst>
                                          <p:attrName>style.visibility</p:attrName>
                                        </p:attrNameLst>
                                      </p:cBhvr>
                                      <p:to>
                                        <p:strVal val="visible"/>
                                      </p:to>
                                    </p:set>
                                    <p:animEffect transition="in" filter="box(in)">
                                      <p:cBhvr>
                                        <p:cTn id="11" dur="2000"/>
                                        <p:tgtEl>
                                          <p:spTgt spid="166916">
                                            <p:bg/>
                                          </p:spTgt>
                                        </p:tgtEl>
                                      </p:cBhvr>
                                    </p:animEffect>
                                  </p:childTnLst>
                                </p:cTn>
                              </p:par>
                            </p:childTnLst>
                          </p:cTn>
                        </p:par>
                      </p:childTnLst>
                    </p:cTn>
                  </p:par>
                  <p:par>
                    <p:cTn id="12" fill="hold">
                      <p:stCondLst>
                        <p:cond delay="indefinite"/>
                      </p:stCondLst>
                      <p:childTnLst>
                        <p:par>
                          <p:cTn id="13" fill="hold">
                            <p:stCondLst>
                              <p:cond delay="0"/>
                            </p:stCondLst>
                            <p:childTnLst>
                              <p:par>
                                <p:cTn id="14" presetID="4" presetClass="entr" presetSubtype="16" fill="hold" grpId="0" nodeType="clickEffect">
                                  <p:stCondLst>
                                    <p:cond delay="0"/>
                                  </p:stCondLst>
                                  <p:childTnLst>
                                    <p:set>
                                      <p:cBhvr>
                                        <p:cTn id="15" dur="1" fill="hold">
                                          <p:stCondLst>
                                            <p:cond delay="0"/>
                                          </p:stCondLst>
                                        </p:cTn>
                                        <p:tgtEl>
                                          <p:spTgt spid="166916">
                                            <p:txEl>
                                              <p:pRg st="2" end="2"/>
                                            </p:txEl>
                                          </p:spTgt>
                                        </p:tgtEl>
                                        <p:attrNameLst>
                                          <p:attrName>style.visibility</p:attrName>
                                        </p:attrNameLst>
                                      </p:cBhvr>
                                      <p:to>
                                        <p:strVal val="visible"/>
                                      </p:to>
                                    </p:set>
                                    <p:animEffect transition="in" filter="box(in)">
                                      <p:cBhvr>
                                        <p:cTn id="16" dur="2000"/>
                                        <p:tgtEl>
                                          <p:spTgt spid="166916">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 presetClass="entr" presetSubtype="16" fill="hold" grpId="0" nodeType="clickEffect">
                                  <p:stCondLst>
                                    <p:cond delay="0"/>
                                  </p:stCondLst>
                                  <p:childTnLst>
                                    <p:set>
                                      <p:cBhvr>
                                        <p:cTn id="20" dur="1" fill="hold">
                                          <p:stCondLst>
                                            <p:cond delay="0"/>
                                          </p:stCondLst>
                                        </p:cTn>
                                        <p:tgtEl>
                                          <p:spTgt spid="166916">
                                            <p:txEl>
                                              <p:pRg st="3" end="3"/>
                                            </p:txEl>
                                          </p:spTgt>
                                        </p:tgtEl>
                                        <p:attrNameLst>
                                          <p:attrName>style.visibility</p:attrName>
                                        </p:attrNameLst>
                                      </p:cBhvr>
                                      <p:to>
                                        <p:strVal val="visible"/>
                                      </p:to>
                                    </p:set>
                                    <p:animEffect transition="in" filter="box(in)">
                                      <p:cBhvr>
                                        <p:cTn id="21" dur="2000"/>
                                        <p:tgtEl>
                                          <p:spTgt spid="166916">
                                            <p:txEl>
                                              <p:pRg st="3" end="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4" presetClass="entr" presetSubtype="16" fill="hold" grpId="0" nodeType="clickEffect">
                                  <p:stCondLst>
                                    <p:cond delay="0"/>
                                  </p:stCondLst>
                                  <p:childTnLst>
                                    <p:set>
                                      <p:cBhvr>
                                        <p:cTn id="25" dur="1" fill="hold">
                                          <p:stCondLst>
                                            <p:cond delay="0"/>
                                          </p:stCondLst>
                                        </p:cTn>
                                        <p:tgtEl>
                                          <p:spTgt spid="166916">
                                            <p:txEl>
                                              <p:pRg st="4" end="4"/>
                                            </p:txEl>
                                          </p:spTgt>
                                        </p:tgtEl>
                                        <p:attrNameLst>
                                          <p:attrName>style.visibility</p:attrName>
                                        </p:attrNameLst>
                                      </p:cBhvr>
                                      <p:to>
                                        <p:strVal val="visible"/>
                                      </p:to>
                                    </p:set>
                                    <p:animEffect transition="in" filter="box(in)">
                                      <p:cBhvr>
                                        <p:cTn id="26" dur="2000"/>
                                        <p:tgtEl>
                                          <p:spTgt spid="166916">
                                            <p:txEl>
                                              <p:pRg st="4" end="4"/>
                                            </p:txEl>
                                          </p:spTgt>
                                        </p:tgtEl>
                                      </p:cBhvr>
                                    </p:animEffect>
                                  </p:childTnLst>
                                </p:cTn>
                              </p:par>
                              <p:par>
                                <p:cTn id="27" presetID="4" presetClass="entr" presetSubtype="16" fill="hold" nodeType="withEffect">
                                  <p:stCondLst>
                                    <p:cond delay="0"/>
                                  </p:stCondLst>
                                  <p:childTnLst>
                                    <p:set>
                                      <p:cBhvr>
                                        <p:cTn id="28" dur="1" fill="hold">
                                          <p:stCondLst>
                                            <p:cond delay="0"/>
                                          </p:stCondLst>
                                        </p:cTn>
                                        <p:tgtEl>
                                          <p:spTgt spid="51203"/>
                                        </p:tgtEl>
                                        <p:attrNameLst>
                                          <p:attrName>style.visibility</p:attrName>
                                        </p:attrNameLst>
                                      </p:cBhvr>
                                      <p:to>
                                        <p:strVal val="visible"/>
                                      </p:to>
                                    </p:set>
                                    <p:animEffect transition="in" filter="box(in)">
                                      <p:cBhvr>
                                        <p:cTn id="29" dur="2000"/>
                                        <p:tgtEl>
                                          <p:spTgt spid="51203"/>
                                        </p:tgtEl>
                                      </p:cBhvr>
                                    </p:animEffect>
                                  </p:childTnLst>
                                </p:cTn>
                              </p:par>
                              <p:par>
                                <p:cTn id="30" presetID="4" presetClass="entr" presetSubtype="16" fill="hold"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box(in)">
                                      <p:cBhvr>
                                        <p:cTn id="32" dur="2000"/>
                                        <p:tgtEl>
                                          <p:spTgt spid="4"/>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box(in)">
                                      <p:cBhvr>
                                        <p:cTn id="37" dur="2000"/>
                                        <p:tgtEl>
                                          <p:spTgt spid="3"/>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166916">
                                            <p:txEl>
                                              <p:pRg st="6" end="6"/>
                                            </p:txEl>
                                          </p:spTgt>
                                        </p:tgtEl>
                                        <p:attrNameLst>
                                          <p:attrName>style.visibility</p:attrName>
                                        </p:attrNameLst>
                                      </p:cBhvr>
                                      <p:to>
                                        <p:strVal val="visible"/>
                                      </p:to>
                                    </p:set>
                                  </p:childTnLst>
                                </p:cTn>
                              </p:par>
                              <p:par>
                                <p:cTn id="42" presetID="1" presetClass="entr" presetSubtype="0" fill="hold" nodeType="withEffect">
                                  <p:stCondLst>
                                    <p:cond delay="0"/>
                                  </p:stCondLst>
                                  <p:childTnLst>
                                    <p:set>
                                      <p:cBhvr>
                                        <p:cTn id="43" dur="1" fill="hold">
                                          <p:stCondLst>
                                            <p:cond delay="0"/>
                                          </p:stCondLst>
                                        </p:cTn>
                                        <p:tgtEl>
                                          <p:spTgt spid="16691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916" grpId="0" build="p" animBg="1"/>
      <p:bldP spid="166916" grpId="1" build="p" animBg="1"/>
      <p:bldP spid="2" grpId="0" animBg="1"/>
      <p:bldP spid="2" grpId="1" animBg="1"/>
      <p:bldP spid="3" grpId="0" animBg="1"/>
      <p:bldP spid="3"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3" name="Rectangle 3"/>
          <p:cNvSpPr>
            <a:spLocks noGrp="1" noChangeArrowheads="1"/>
          </p:cNvSpPr>
          <p:nvPr>
            <p:ph idx="1"/>
          </p:nvPr>
        </p:nvSpPr>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(1)</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外汇管制</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外汇管制指一国政府通过有关机构对外买卖和国际结算进行行政手段干预。</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外汇管制手段包括</a:t>
            </a:r>
            <a:r>
              <a:rPr kumimoji="0" lang="en-US" altLang="zh-CN"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:(1)</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限制私人持有外汇</a:t>
            </a:r>
            <a:r>
              <a:rPr kumimoji="0" lang="en-US" altLang="zh-CN"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;(2)</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限制私人购买外汇；</a:t>
            </a:r>
            <a:r>
              <a:rPr kumimoji="0" lang="en-US" altLang="zh-CN"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(3)</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限制资本输入</a:t>
            </a:r>
            <a:r>
              <a:rPr kumimoji="0" lang="en-US" altLang="zh-CN"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;(4)</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限制资本输出</a:t>
            </a:r>
            <a:r>
              <a:rPr kumimoji="0" lang="en-US" altLang="zh-CN"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;(5)</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实行复汇率制</a:t>
            </a:r>
            <a:r>
              <a:rPr kumimoji="0" lang="en-US" altLang="zh-CN"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;(6)</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禁止黄金输出</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en-US" altLang="zh-CN"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7" name="Rectangle 3"/>
          <p:cNvSpPr>
            <a:spLocks noGrp="1" noChangeArrowheads="1"/>
          </p:cNvSpPr>
          <p:nvPr>
            <p:ph idx="1"/>
          </p:nvPr>
        </p:nvSpPr>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财政管制指政府通过有关机构管制进出口商品的</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价格和成本</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并从而调节国际收支的政策手段。</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财政管制手段包括</a:t>
            </a:r>
            <a:r>
              <a:rPr kumimoji="0" lang="en-US" altLang="zh-CN"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sym typeface="Wingdings" panose="05000000000000000000" pitchFamily="2" charset="2"/>
              </a:rPr>
              <a:t>:(</a:t>
            </a:r>
            <a:r>
              <a:rPr kumimoji="0" lang="en-US" altLang="zh-CN"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1)</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进口关税政策</a:t>
            </a:r>
            <a:r>
              <a:rPr kumimoji="0" lang="en-US" altLang="zh-CN"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;(2)</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出口补贴政策</a:t>
            </a:r>
            <a:r>
              <a:rPr kumimoji="0" lang="en-US" altLang="zh-CN"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(3)</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出口信贷政策</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a:pPr>
            <a:endParaRPr kumimoji="0" lang="en-US" altLang="zh-CN"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endParaRPr>
          </a:p>
        </p:txBody>
      </p:sp>
      <p:sp>
        <p:nvSpPr>
          <p:cNvPr id="2" name="圆角矩形 1"/>
          <p:cNvSpPr/>
          <p:nvPr>
            <p:custDataLst>
              <p:tags r:id="rId1"/>
            </p:custDataLst>
          </p:nvPr>
        </p:nvSpPr>
        <p:spPr>
          <a:xfrm>
            <a:off x="609600" y="667385"/>
            <a:ext cx="2205990" cy="520700"/>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0" fontAlgn="auto" latinLnBrk="0" hangingPunct="0">
              <a:lnSpc>
                <a:spcPct val="100000"/>
              </a:lnSpc>
              <a:spcBef>
                <a:spcPct val="0"/>
              </a:spcBef>
              <a:spcAft>
                <a:spcPct val="0"/>
              </a:spcAft>
              <a:buClrTx/>
              <a:buSzTx/>
              <a:buFontTx/>
              <a:buNone/>
            </a:pPr>
            <a:r>
              <a:rPr kumimoji="0" lang="zh-CN" sz="2100" b="1" i="0" u="none" strike="noStrike" kern="1200" cap="none" spc="0" normalizeH="0" baseline="0" noProof="1">
                <a:solidFill>
                  <a:srgbClr val="FFC000"/>
                </a:solidFill>
                <a:latin typeface="微软雅黑" panose="020B0503020204020204" charset="-122"/>
                <a:ea typeface="微软雅黑" panose="020B0503020204020204" charset="-122"/>
                <a:cs typeface="微软雅黑" panose="020B0503020204020204" charset="-122"/>
              </a:rPr>
              <a:t>（</a:t>
            </a:r>
            <a:r>
              <a:rPr kumimoji="0" lang="en-US" altLang="zh-CN" sz="2100" b="1" i="0" u="none" strike="noStrike" kern="1200" cap="none" spc="0" normalizeH="0" baseline="0" noProof="1">
                <a:solidFill>
                  <a:srgbClr val="FFC000"/>
                </a:solidFill>
                <a:latin typeface="微软雅黑" panose="020B0503020204020204" charset="-122"/>
                <a:ea typeface="微软雅黑" panose="020B0503020204020204" charset="-122"/>
                <a:cs typeface="微软雅黑" panose="020B0503020204020204" charset="-122"/>
              </a:rPr>
              <a:t>2</a:t>
            </a:r>
            <a:r>
              <a:rPr kumimoji="0" lang="zh-CN" altLang="en-US" sz="2100" b="1" i="0" u="none" strike="noStrike" kern="1200" cap="none" spc="0" normalizeH="0" baseline="0" noProof="1">
                <a:solidFill>
                  <a:srgbClr val="FFC000"/>
                </a:solidFill>
                <a:latin typeface="微软雅黑" panose="020B0503020204020204" charset="-122"/>
                <a:ea typeface="微软雅黑" panose="020B0503020204020204" charset="-122"/>
                <a:cs typeface="微软雅黑" panose="020B0503020204020204" charset="-122"/>
              </a:rPr>
              <a:t>）财政管制</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Rectangle 3"/>
          <p:cNvSpPr>
            <a:spLocks noGrp="1" noChangeArrowheads="1"/>
          </p:cNvSpPr>
          <p:nvPr>
            <p:ph idx="1"/>
          </p:nvPr>
        </p:nvSpPr>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a:pPr>
            <a:r>
              <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lt"/>
                <a:ea typeface="+mn-ea"/>
                <a:cs typeface="+mn-cs"/>
              </a:rPr>
              <a:t>三、国际收支概念的演变</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a:pP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a:pPr>
            <a:r>
              <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lt"/>
                <a:ea typeface="+mn-ea"/>
                <a:cs typeface="+mn-cs"/>
              </a:rPr>
              <a:t>   国际收支概念是一个历史范畴</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a:pP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a:pPr>
            <a:r>
              <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lt"/>
                <a:ea typeface="+mn-ea"/>
                <a:cs typeface="+mn-cs"/>
              </a:rPr>
              <a:t> </a:t>
            </a:r>
            <a:r>
              <a:rPr kumimoji="0" lang="zh-CN" altLang="en-US" sz="2400" b="1" i="0" u="none" strike="noStrike" kern="0" cap="none" spc="0" normalizeH="0" baseline="0" noProof="0" dirty="0">
                <a:ln>
                  <a:noFill/>
                </a:ln>
                <a:solidFill>
                  <a:srgbClr val="FF9900"/>
                </a:solidFill>
                <a:effectLst>
                  <a:outerShdw blurRad="38100" dist="38100" dir="2700000" algn="tl">
                    <a:srgbClr val="000000"/>
                  </a:outerShdw>
                </a:effectLst>
                <a:uLnTx/>
                <a:uFillTx/>
                <a:latin typeface="+mn-lt"/>
                <a:ea typeface="+mn-ea"/>
                <a:cs typeface="+mn-cs"/>
              </a:rPr>
              <a:t>贸易收支</a:t>
            </a:r>
            <a:r>
              <a:rPr kumimoji="0" lang="en-US" altLang="zh-CN" sz="2400" b="1" i="0" u="none" strike="noStrike" kern="0" cap="none" spc="0" normalizeH="0" baseline="0" noProof="0" dirty="0">
                <a:ln>
                  <a:noFill/>
                </a:ln>
                <a:solidFill>
                  <a:srgbClr val="FF9900"/>
                </a:solidFill>
                <a:effectLst>
                  <a:outerShdw blurRad="38100" dist="38100" dir="2700000" algn="tl">
                    <a:srgbClr val="000000"/>
                  </a:outerShdw>
                </a:effectLst>
                <a:uLnTx/>
                <a:uFillTx/>
                <a:latin typeface="+mn-lt"/>
                <a:ea typeface="+mn-ea"/>
                <a:cs typeface="+mn-cs"/>
              </a:rPr>
              <a:t>---</a:t>
            </a:r>
            <a:r>
              <a:rPr kumimoji="0" lang="zh-CN" altLang="en-US" sz="2400" b="1" i="0" u="none" strike="noStrike" kern="0" cap="none" spc="0" normalizeH="0" baseline="0" noProof="0" dirty="0">
                <a:ln>
                  <a:noFill/>
                </a:ln>
                <a:solidFill>
                  <a:srgbClr val="FF9900"/>
                </a:solidFill>
                <a:effectLst>
                  <a:outerShdw blurRad="38100" dist="38100" dir="2700000" algn="tl">
                    <a:srgbClr val="000000"/>
                  </a:outerShdw>
                </a:effectLst>
                <a:uLnTx/>
                <a:uFillTx/>
                <a:latin typeface="+mn-lt"/>
                <a:ea typeface="+mn-ea"/>
                <a:cs typeface="+mn-cs"/>
              </a:rPr>
              <a:t>外汇收支</a:t>
            </a:r>
            <a:r>
              <a:rPr kumimoji="0" lang="en-US" altLang="zh-CN" sz="2400" b="1" i="0" u="none" strike="noStrike" kern="0" cap="none" spc="0" normalizeH="0" baseline="0" noProof="0" dirty="0">
                <a:ln>
                  <a:noFill/>
                </a:ln>
                <a:solidFill>
                  <a:srgbClr val="FF9900"/>
                </a:solidFill>
                <a:effectLst>
                  <a:outerShdw blurRad="38100" dist="38100" dir="2700000" algn="tl">
                    <a:srgbClr val="000000"/>
                  </a:outerShdw>
                </a:effectLst>
                <a:uLnTx/>
                <a:uFillTx/>
                <a:latin typeface="+mn-lt"/>
                <a:ea typeface="+mn-ea"/>
                <a:cs typeface="+mn-cs"/>
              </a:rPr>
              <a:t>---</a:t>
            </a:r>
            <a:r>
              <a:rPr kumimoji="0" lang="zh-CN" altLang="en-US" sz="2400" b="1" i="0" u="none" strike="noStrike" kern="0" cap="none" spc="0" normalizeH="0" baseline="0" noProof="0" dirty="0">
                <a:ln>
                  <a:noFill/>
                </a:ln>
                <a:solidFill>
                  <a:srgbClr val="FF9900"/>
                </a:solidFill>
                <a:effectLst>
                  <a:outerShdw blurRad="38100" dist="38100" dir="2700000" algn="tl">
                    <a:srgbClr val="000000"/>
                  </a:outerShdw>
                </a:effectLst>
                <a:uLnTx/>
                <a:uFillTx/>
                <a:latin typeface="+mn-lt"/>
                <a:ea typeface="+mn-ea"/>
                <a:cs typeface="+mn-cs"/>
              </a:rPr>
              <a:t>全部经济交易</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a:pPr>
            <a:endParaRPr kumimoji="0" lang="en-US" altLang="zh-CN" sz="2400" b="1" i="0" u="none" strike="noStrike" kern="0" cap="none" spc="0" normalizeH="0" baseline="0" noProof="0" dirty="0">
              <a:ln>
                <a:noFill/>
              </a:ln>
              <a:solidFill>
                <a:srgbClr val="FF9900"/>
              </a:solidFill>
              <a:effectLst>
                <a:outerShdw blurRad="38100" dist="38100" dir="2700000" algn="tl">
                  <a:srgbClr val="000000"/>
                </a:outerShdw>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1859">
                                            <p:txEl>
                                              <p:pRg st="0" end="0"/>
                                            </p:txEl>
                                          </p:spTgt>
                                        </p:tgtEl>
                                        <p:attrNameLst>
                                          <p:attrName>style.visibility</p:attrName>
                                        </p:attrNameLst>
                                      </p:cBhvr>
                                      <p:to>
                                        <p:strVal val="visible"/>
                                      </p:to>
                                    </p:set>
                                    <p:animEffect transition="in" filter="fade">
                                      <p:cBhvr>
                                        <p:cTn id="7" dur="500"/>
                                        <p:tgtEl>
                                          <p:spTgt spid="12185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21859">
                                            <p:txEl>
                                              <p:pRg st="2" end="2"/>
                                            </p:txEl>
                                          </p:spTgt>
                                        </p:tgtEl>
                                        <p:attrNameLst>
                                          <p:attrName>style.visibility</p:attrName>
                                        </p:attrNameLst>
                                      </p:cBhvr>
                                      <p:to>
                                        <p:strVal val="visible"/>
                                      </p:to>
                                    </p:set>
                                    <p:animEffect transition="in" filter="fade">
                                      <p:cBhvr>
                                        <p:cTn id="12" dur="1000"/>
                                        <p:tgtEl>
                                          <p:spTgt spid="121859">
                                            <p:txEl>
                                              <p:pRg st="2" end="2"/>
                                            </p:txEl>
                                          </p:spTgt>
                                        </p:tgtEl>
                                      </p:cBhvr>
                                    </p:animEffect>
                                    <p:anim calcmode="lin" valueType="num">
                                      <p:cBhvr>
                                        <p:cTn id="13" dur="1000" fill="hold"/>
                                        <p:tgtEl>
                                          <p:spTgt spid="121859">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12185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21859">
                                            <p:txEl>
                                              <p:pRg st="4" end="4"/>
                                            </p:txEl>
                                          </p:spTgt>
                                        </p:tgtEl>
                                        <p:attrNameLst>
                                          <p:attrName>style.visibility</p:attrName>
                                        </p:attrNameLst>
                                      </p:cBhvr>
                                      <p:to>
                                        <p:strVal val="visible"/>
                                      </p:to>
                                    </p:set>
                                    <p:animEffect transition="in" filter="barn(inVertical)">
                                      <p:cBhvr>
                                        <p:cTn id="19" dur="500"/>
                                        <p:tgtEl>
                                          <p:spTgt spid="12185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1" name="Rectangle 3"/>
          <p:cNvSpPr>
            <a:spLocks noGrp="1" noChangeArrowheads="1"/>
          </p:cNvSpPr>
          <p:nvPr>
            <p:ph idx="1"/>
          </p:nvPr>
        </p:nvSpPr>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贸易管制指政府直接限制进出口数量的政策手段。</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贸易管制手段包括</a:t>
            </a:r>
            <a:r>
              <a:rPr kumimoji="0" lang="en-US" altLang="zh-CN"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:1)</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进口配额制</a:t>
            </a:r>
            <a:r>
              <a:rPr kumimoji="0" lang="en-US" altLang="zh-CN"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2)</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进口许可证制</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 </a:t>
            </a:r>
            <a:r>
              <a:rPr kumimoji="0" lang="en-US" altLang="zh-CN"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                               3)</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规定苛刻的进口技术标准</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 </a:t>
            </a:r>
            <a:r>
              <a:rPr kumimoji="0" lang="en-US" altLang="zh-CN"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                               4)</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歧视性采购政策</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 </a:t>
            </a:r>
            <a:r>
              <a:rPr kumimoji="0" lang="en-US" altLang="zh-CN"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                               5)</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歧视性税收政策</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  </a:t>
            </a:r>
            <a:r>
              <a:rPr kumimoji="0" lang="en-US" altLang="zh-CN"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                              6)</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国家垄断外贸业务</a:t>
            </a:r>
          </a:p>
        </p:txBody>
      </p:sp>
      <p:sp>
        <p:nvSpPr>
          <p:cNvPr id="2" name="圆角矩形 1"/>
          <p:cNvSpPr/>
          <p:nvPr>
            <p:custDataLst>
              <p:tags r:id="rId1"/>
            </p:custDataLst>
          </p:nvPr>
        </p:nvSpPr>
        <p:spPr>
          <a:xfrm>
            <a:off x="457200" y="667385"/>
            <a:ext cx="2456180" cy="520700"/>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0" fontAlgn="auto" latinLnBrk="0" hangingPunct="0">
              <a:lnSpc>
                <a:spcPct val="100000"/>
              </a:lnSpc>
              <a:spcBef>
                <a:spcPct val="0"/>
              </a:spcBef>
              <a:spcAft>
                <a:spcPct val="0"/>
              </a:spcAft>
              <a:buClrTx/>
              <a:buSzTx/>
              <a:buFontTx/>
              <a:buNone/>
            </a:pPr>
            <a:r>
              <a:rPr kumimoji="0" lang="zh-CN" sz="2100" b="1" i="0" u="none" strike="noStrike" kern="1200" cap="none" spc="0" normalizeH="0" baseline="0" noProof="1">
                <a:solidFill>
                  <a:srgbClr val="FFC000"/>
                </a:solidFill>
                <a:latin typeface="微软雅黑" panose="020B0503020204020204" charset="-122"/>
                <a:ea typeface="微软雅黑" panose="020B0503020204020204" charset="-122"/>
                <a:cs typeface="微软雅黑" panose="020B0503020204020204" charset="-122"/>
              </a:rPr>
              <a:t>（</a:t>
            </a:r>
            <a:r>
              <a:rPr kumimoji="0" lang="en-US" altLang="zh-CN" sz="2100" b="1" i="0" u="none" strike="noStrike" kern="1200" cap="none" spc="0" normalizeH="0" baseline="0" noProof="1">
                <a:solidFill>
                  <a:srgbClr val="FFC000"/>
                </a:solidFill>
                <a:latin typeface="微软雅黑" panose="020B0503020204020204" charset="-122"/>
                <a:ea typeface="微软雅黑" panose="020B0503020204020204" charset="-122"/>
                <a:cs typeface="微软雅黑" panose="020B0503020204020204" charset="-122"/>
              </a:rPr>
              <a:t>3</a:t>
            </a:r>
            <a:r>
              <a:rPr kumimoji="0" lang="zh-CN" altLang="en-US" sz="2100" b="1" i="0" u="none" strike="noStrike" kern="1200" cap="none" spc="0" normalizeH="0" baseline="0" noProof="1">
                <a:solidFill>
                  <a:srgbClr val="FFC000"/>
                </a:solidFill>
                <a:latin typeface="微软雅黑" panose="020B0503020204020204" charset="-122"/>
                <a:ea typeface="微软雅黑" panose="020B0503020204020204" charset="-122"/>
                <a:cs typeface="微软雅黑" panose="020B0503020204020204" charset="-122"/>
              </a:rPr>
              <a:t>）贸易管制</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5" name="Rectangle 3"/>
          <p:cNvSpPr>
            <a:spLocks noGrp="1" noChangeArrowheads="1"/>
          </p:cNvSpPr>
          <p:nvPr>
            <p:ph idx="1"/>
          </p:nvPr>
        </p:nvSpPr>
        <p:spPr>
          <a:xfrm>
            <a:off x="609600" y="438150"/>
            <a:ext cx="7613650" cy="4198938"/>
          </a:xfrm>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直接管制已成为政府调节国际收支的基本手段。</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(1)</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它在调节国际收支上</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见效较快</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，较少通过市场机制的中间环节。</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(2)</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由于它对市场机制</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依赖程度较低</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，市场发育程度较低的发展中国家可以有效的采用这种国际收支调节手段，即它具有可操作性。</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en-US" altLang="zh-CN" sz="24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p:txBody>
      </p:sp>
      <p:sp>
        <p:nvSpPr>
          <p:cNvPr id="2" name="圆角矩形 1"/>
          <p:cNvSpPr/>
          <p:nvPr>
            <p:custDataLst>
              <p:tags r:id="rId1"/>
            </p:custDataLst>
          </p:nvPr>
        </p:nvSpPr>
        <p:spPr>
          <a:xfrm>
            <a:off x="533400" y="362585"/>
            <a:ext cx="2456180" cy="520700"/>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0" fontAlgn="auto" latinLnBrk="0" hangingPunct="0">
              <a:lnSpc>
                <a:spcPct val="100000"/>
              </a:lnSpc>
              <a:spcBef>
                <a:spcPct val="0"/>
              </a:spcBef>
              <a:spcAft>
                <a:spcPct val="0"/>
              </a:spcAft>
              <a:buClrTx/>
              <a:buSzTx/>
              <a:buFontTx/>
              <a:buNone/>
            </a:pPr>
            <a:r>
              <a:rPr kumimoji="0" lang="en-US" altLang="zh-CN" sz="2100" b="1" i="0" u="none" strike="noStrike" kern="1200" cap="none" spc="0" normalizeH="0" baseline="0" noProof="1">
                <a:solidFill>
                  <a:srgbClr val="FFC000"/>
                </a:solidFill>
                <a:latin typeface="微软雅黑" panose="020B0503020204020204" charset="-122"/>
                <a:ea typeface="微软雅黑" panose="020B0503020204020204" charset="-122"/>
                <a:cs typeface="微软雅黑" panose="020B0503020204020204" charset="-122"/>
                <a:sym typeface="+mn-ea"/>
              </a:rPr>
              <a:t>直接管制的优点</a:t>
            </a:r>
            <a:endParaRPr kumimoji="0" lang="en-US" altLang="zh-CN" sz="2100" b="1" i="0" u="none" strike="noStrike" kern="1200" cap="none" spc="0" normalizeH="0" baseline="0" noProof="1">
              <a:solidFill>
                <a:srgbClr val="FFC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9" name="Rectangle 3"/>
          <p:cNvSpPr>
            <a:spLocks noGrp="1" noChangeArrowheads="1"/>
          </p:cNvSpPr>
          <p:nvPr>
            <p:ph idx="1"/>
          </p:nvPr>
        </p:nvSpPr>
        <p:spPr>
          <a:xfrm>
            <a:off x="625475" y="457200"/>
            <a:ext cx="7921625" cy="4141788"/>
          </a:xfrm>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(3)</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直接管制的</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效力容易测定</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，从而政府可以更好的控制国际收支调节的力度</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(4)</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直接管制对国内经济的</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影响面较小</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，政府在使用这种调节手段时具有更大的灵活性。</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(5)</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直接管制使政府对经济的调节深入到</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微观</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领域，它可以克服财政货币政策等宏观调节手段的某些局限性。</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a:pPr>
            <a:endParaRPr kumimoji="0" lang="zh-CN" altLang="en-US" sz="24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en-US" altLang="zh-CN" sz="24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3" name="Rectangle 3"/>
          <p:cNvSpPr>
            <a:spLocks noGrp="1" noChangeArrowheads="1"/>
          </p:cNvSpPr>
          <p:nvPr>
            <p:ph idx="1"/>
          </p:nvPr>
        </p:nvSpPr>
        <p:spPr>
          <a:xfrm>
            <a:off x="304800" y="742950"/>
            <a:ext cx="8642350" cy="4141788"/>
          </a:xfrm>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(1)</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它容易遭受对方的</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报复</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，从而可能给国际贸易和国际金融带来消极影响</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(2)</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直接管制本身要耗费一定的行政</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管理费用</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和信息</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成本</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(3)</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它可能</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扭曲</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市场价格信号，使市场机制作用不能充分发挥，从而可能使该国资源配置不够合理，不能充分利用国际分工发挥自身资源优势。</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sym typeface="+mn-ea"/>
              </a:rPr>
              <a:t>(4)</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sym typeface="+mn-ea"/>
              </a:rPr>
              <a:t>它在一定程度上</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sym typeface="+mn-ea"/>
              </a:rPr>
              <a:t>限制了竞争</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sym typeface="+mn-ea"/>
              </a:rPr>
              <a:t>，从而削弱了国内企业创新的动力。</a:t>
            </a:r>
            <a:endPar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sym typeface="+mn-ea"/>
              </a:rPr>
              <a:t>(5)</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sym typeface="+mn-ea"/>
              </a:rPr>
              <a:t>它可能鼓励</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sym typeface="+mn-ea"/>
              </a:rPr>
              <a:t>寻租</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sym typeface="+mn-ea"/>
              </a:rPr>
              <a:t>行为，助长社会上的不正之风，如配额分配中经常出现权利与金钱的交换。</a:t>
            </a:r>
            <a:endPar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zh-CN" altLang="en-US" sz="24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p:txBody>
      </p:sp>
      <p:sp>
        <p:nvSpPr>
          <p:cNvPr id="2" name="圆角矩形 1"/>
          <p:cNvSpPr/>
          <p:nvPr>
            <p:custDataLst>
              <p:tags r:id="rId1"/>
            </p:custDataLst>
          </p:nvPr>
        </p:nvSpPr>
        <p:spPr>
          <a:xfrm>
            <a:off x="381000" y="133985"/>
            <a:ext cx="2456180" cy="520700"/>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0" fontAlgn="auto" latinLnBrk="0" hangingPunct="0">
              <a:lnSpc>
                <a:spcPct val="100000"/>
              </a:lnSpc>
              <a:spcBef>
                <a:spcPct val="0"/>
              </a:spcBef>
              <a:spcAft>
                <a:spcPct val="0"/>
              </a:spcAft>
              <a:buClrTx/>
              <a:buSzTx/>
              <a:buFontTx/>
              <a:buNone/>
            </a:pPr>
            <a:r>
              <a:rPr kumimoji="0" lang="en-US" altLang="zh-CN" sz="2100" b="1" i="0" u="none" strike="noStrike" kern="1200" cap="none" spc="0" normalizeH="0" baseline="0" noProof="1">
                <a:solidFill>
                  <a:srgbClr val="FFC000"/>
                </a:solidFill>
                <a:latin typeface="微软雅黑" panose="020B0503020204020204" charset="-122"/>
                <a:ea typeface="微软雅黑" panose="020B0503020204020204" charset="-122"/>
                <a:cs typeface="微软雅黑" panose="020B0503020204020204" charset="-122"/>
                <a:sym typeface="+mn-ea"/>
              </a:rPr>
              <a:t>直接管制的</a:t>
            </a:r>
            <a:r>
              <a:rPr kumimoji="0" lang="zh-CN" altLang="en-US" sz="2100" b="1" i="0" u="none" strike="noStrike" kern="1200" cap="none" spc="0" normalizeH="0" baseline="0" noProof="1">
                <a:solidFill>
                  <a:srgbClr val="FFC000"/>
                </a:solidFill>
                <a:latin typeface="微软雅黑" panose="020B0503020204020204" charset="-122"/>
                <a:ea typeface="微软雅黑" panose="020B0503020204020204" charset="-122"/>
                <a:cs typeface="微软雅黑" panose="020B0503020204020204" charset="-122"/>
                <a:sym typeface="+mn-ea"/>
              </a:rPr>
              <a:t>弊端</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1" name="Rectangle 3"/>
          <p:cNvSpPr>
            <a:spLocks noGrp="1" noChangeArrowheads="1"/>
          </p:cNvSpPr>
          <p:nvPr>
            <p:ph idx="1"/>
          </p:nvPr>
        </p:nvSpPr>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各国政府调节国际收支都以本国利益为出发点，当对别国经济产生不利影响时，易使其他国家采取相应的报复措施。为了维护世界经济的正常秩序，各国政府加强了国际间的协调。</a:t>
            </a:r>
          </a:p>
        </p:txBody>
      </p:sp>
      <p:sp>
        <p:nvSpPr>
          <p:cNvPr id="3" name="Rectangle 27"/>
          <p:cNvSpPr/>
          <p:nvPr/>
        </p:nvSpPr>
        <p:spPr bwMode="gray">
          <a:xfrm>
            <a:off x="685800" y="685800"/>
            <a:ext cx="4775200" cy="454025"/>
          </a:xfrm>
          <a:prstGeom prst="rect">
            <a:avLst/>
          </a:prstGeom>
          <a:gradFill>
            <a:gsLst>
              <a:gs pos="50000">
                <a:srgbClr val="F8E786"/>
              </a:gs>
              <a:gs pos="0">
                <a:srgbClr val="FAEFAE"/>
              </a:gs>
              <a:gs pos="100000">
                <a:srgbClr val="F5DE5D"/>
              </a:gs>
            </a:gsLst>
            <a:lin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lnSpcReduction="10000"/>
          </a:bodyPr>
          <a:lstStyle/>
          <a:p>
            <a:pPr marL="0" marR="0" indent="0" algn="ctr" defTabSz="914400" rtl="0" eaLnBrk="0" fontAlgn="base" latinLnBrk="0" hangingPunct="0">
              <a:lnSpc>
                <a:spcPct val="100000"/>
              </a:lnSpc>
              <a:spcBef>
                <a:spcPct val="0"/>
              </a:spcBef>
              <a:spcAft>
                <a:spcPct val="0"/>
              </a:spcAft>
              <a:buClrTx/>
              <a:buSzTx/>
              <a:buFontTx/>
              <a:buNone/>
            </a:pPr>
            <a:r>
              <a:rPr kumimoji="0" lang="zh-CN" altLang="en-US" sz="2400" b="1" i="0" u="none" strike="noStrike" kern="0" cap="none" spc="0" normalizeH="0" baseline="0" noProof="0" dirty="0">
                <a:ln>
                  <a:noFill/>
                </a:ln>
                <a:solidFill>
                  <a:srgbClr val="FF6600"/>
                </a:solidFill>
                <a:effectLst>
                  <a:outerShdw blurRad="38100" dist="38100" dir="2700000" algn="tl">
                    <a:srgbClr val="000000"/>
                  </a:outerShdw>
                </a:effectLst>
                <a:uLnTx/>
                <a:uFillTx/>
                <a:latin typeface="宋体" panose="02010600030101010101" pitchFamily="2" charset="-122"/>
                <a:ea typeface="+mn-ea"/>
                <a:cs typeface="+mn-cs"/>
                <a:sym typeface="+mn-ea"/>
              </a:rPr>
              <a:t>八、国际收支调节政策的国际协调</a:t>
            </a:r>
            <a:endParaRPr kumimoji="0" lang="zh-CN" altLang="en-US" sz="2400" b="1" i="0" u="none" strike="noStrike" kern="1200" cap="none" spc="0" normalizeH="0" baseline="0" noProof="1">
              <a:solidFill>
                <a:schemeClr val="bg1"/>
              </a:solidFill>
              <a:latin typeface="微软雅黑" panose="020B0503020204020204" charset="-122"/>
              <a:ea typeface="微软雅黑" panose="020B0503020204020204" charset="-122"/>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176131">
                                            <p:txEl>
                                              <p:pRg st="1" end="1"/>
                                            </p:txEl>
                                          </p:spTgt>
                                        </p:tgtEl>
                                        <p:attrNameLst>
                                          <p:attrName>style.visibility</p:attrName>
                                        </p:attrNameLst>
                                      </p:cBhvr>
                                      <p:to>
                                        <p:strVal val="visible"/>
                                      </p:to>
                                    </p:set>
                                    <p:animEffect transition="in" filter="blinds(horizontal)">
                                      <p:cBhvr>
                                        <p:cTn id="11" dur="500"/>
                                        <p:tgtEl>
                                          <p:spTgt spid="17613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5" name="Rectangle 3"/>
          <p:cNvSpPr>
            <a:spLocks noGrp="1" noChangeArrowheads="1"/>
          </p:cNvSpPr>
          <p:nvPr>
            <p:ph idx="1"/>
          </p:nvPr>
        </p:nvSpPr>
        <p:spPr>
          <a:xfrm>
            <a:off x="609600" y="114300"/>
            <a:ext cx="8374063" cy="4368800"/>
          </a:xfrm>
        </p:spPr>
        <p:txBody>
          <a:bodyPr vert="horz" wrap="square" lIns="68591" tIns="34295" rIns="68591" bIns="34295" numCol="1" anchor="t" anchorCtr="0" compatLnSpc="1"/>
          <a:lstStyle/>
          <a:p>
            <a:pPr marL="342900" marR="0" lvl="0" indent="-342900" algn="l" defTabSz="914400" rtl="0" eaLnBrk="1" fontAlgn="base" latinLnBrk="0" hangingPunct="1">
              <a:lnSpc>
                <a:spcPct val="9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通常采取的</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措施</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有： </a:t>
            </a:r>
          </a:p>
          <a:p>
            <a:pPr marL="342900" marR="0" lvl="0" indent="-342900" algn="l" defTabSz="914400" rtl="0" eaLnBrk="1" fontAlgn="base" latinLnBrk="0" hangingPunct="1">
              <a:lnSpc>
                <a:spcPct val="9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1.</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通过各种国际经济协定确定国际收支调节的一般原则</a:t>
            </a:r>
          </a:p>
          <a:p>
            <a:pPr marL="342900" marR="0" lvl="0" indent="-342900" algn="l" defTabSz="914400" rtl="0" eaLnBrk="1" fontAlgn="base" latinLnBrk="0" hangingPunct="1">
              <a:lnSpc>
                <a:spcPct val="9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2.</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建立国际经济组织或通过国际协定向逆差国家提供资金融通，以缓解国际清偿力不足的问题。</a:t>
            </a:r>
          </a:p>
          <a:p>
            <a:pPr marL="342900" marR="0" lvl="0" indent="-342900" algn="l" defTabSz="914400" rtl="0" eaLnBrk="1" fontAlgn="base" latinLnBrk="0" hangingPunct="1">
              <a:lnSpc>
                <a:spcPct val="9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3.</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建立区域性经济一体化集团以促进区域内经济一体化和国际收支调节。</a:t>
            </a:r>
          </a:p>
          <a:p>
            <a:pPr marL="342900" marR="0" lvl="0" indent="-342900" algn="l" defTabSz="914400" rtl="0" eaLnBrk="1" fontAlgn="base" latinLnBrk="0" hangingPunct="1">
              <a:lnSpc>
                <a:spcPct val="9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4.</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建立原料输出国组织以改善原料输出国的国际收支状况。</a:t>
            </a:r>
          </a:p>
          <a:p>
            <a:pPr marL="342900" marR="0" lvl="0" indent="-342900" algn="l" defTabSz="914400" rtl="0" eaLnBrk="1" fontAlgn="base" latinLnBrk="0" hangingPunct="1">
              <a:lnSpc>
                <a:spcPct val="9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5.</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通过各种国际会议协调多种经济政策，以提高经济政策特别是国际收支调节政策的效力</a:t>
            </a:r>
          </a:p>
          <a:p>
            <a:pPr marL="342900" marR="0" lvl="0" indent="-342900" algn="l" defTabSz="914400" rtl="0" eaLnBrk="1" fontAlgn="base" latinLnBrk="0" hangingPunct="1">
              <a:lnSpc>
                <a:spcPct val="90000"/>
              </a:lnSpc>
              <a:spcBef>
                <a:spcPct val="20000"/>
              </a:spcBef>
              <a:spcAft>
                <a:spcPct val="0"/>
              </a:spcAft>
              <a:buClr>
                <a:schemeClr val="hlink"/>
              </a:buClr>
              <a:buSzPct val="60000"/>
              <a:buFont typeface="Wingdings" panose="05000000000000000000" pitchFamily="2" charset="2"/>
              <a:buNone/>
              <a:defRPr/>
            </a:pPr>
            <a:endParaRPr kumimoji="0" lang="en-US" altLang="zh-CN" sz="24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9" name="Rectangle 3"/>
          <p:cNvSpPr>
            <a:spLocks noGrp="1" noChangeArrowheads="1"/>
          </p:cNvSpPr>
          <p:nvPr>
            <p:ph idx="1"/>
          </p:nvPr>
        </p:nvSpPr>
        <p:spPr>
          <a:xfrm>
            <a:off x="2514600" y="2286000"/>
            <a:ext cx="4857750" cy="1085850"/>
          </a:xfrm>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3000" b="1" i="0" u="none" strike="noStrike" kern="0" cap="none" spc="0" normalizeH="0" baseline="0" noProof="0">
                <a:ln>
                  <a:noFill/>
                </a:ln>
                <a:solidFill>
                  <a:schemeClr val="tx1"/>
                </a:solidFill>
                <a:effectLst>
                  <a:outerShdw blurRad="38100" dist="38100" dir="2700000" algn="tl">
                    <a:srgbClr val="000000"/>
                  </a:outerShdw>
                </a:effectLst>
                <a:uLnTx/>
                <a:uFillTx/>
                <a:latin typeface="华光粗圆_CNKI" panose="02000500000000000000" pitchFamily="2" charset="-122"/>
                <a:ea typeface="华光粗圆_CNKI" panose="02000500000000000000" pitchFamily="2" charset="-122"/>
                <a:cs typeface="+mn-cs"/>
              </a:rPr>
              <a:t>           谢 谢！</a:t>
            </a:r>
            <a:endParaRPr kumimoji="0" lang="zh-CN" altLang="en-US" sz="2700" b="1" i="0" u="none" strike="noStrike" kern="0" cap="none" spc="0" normalizeH="0" baseline="0" noProof="0" dirty="0">
              <a:ln>
                <a:noFill/>
              </a:ln>
              <a:solidFill>
                <a:schemeClr val="tx1"/>
              </a:solidFill>
              <a:effectLst>
                <a:outerShdw blurRad="38100" dist="38100" dir="2700000" algn="tl">
                  <a:srgbClr val="000000"/>
                </a:outerShdw>
              </a:effectLst>
              <a:uLnTx/>
              <a:uFillTx/>
              <a:latin typeface="华光粗圆_CNKI" panose="02000500000000000000" pitchFamily="2" charset="-122"/>
              <a:ea typeface="华光粗圆_CNKI" panose="02000500000000000000" pitchFamily="2" charset="-122"/>
              <a:cs typeface="+mn-c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2"/>
          <p:cNvSpPr>
            <a:spLocks noGrp="1"/>
          </p:cNvSpPr>
          <p:nvPr>
            <p:ph type="title"/>
          </p:nvPr>
        </p:nvSpPr>
        <p:spPr>
          <a:xfrm>
            <a:off x="457200" y="207963"/>
            <a:ext cx="8229600" cy="855662"/>
          </a:xfrm>
          <a:ln/>
        </p:spPr>
        <p:txBody>
          <a:bodyPr vert="horz" wrap="square" lIns="68591" tIns="34295" rIns="68591" bIns="34295" anchor="ctr" anchorCtr="1"/>
          <a:lstStyle/>
          <a:p>
            <a:pPr eaLnBrk="1" hangingPunct="1"/>
            <a:r>
              <a:rPr lang="zh-CN" altLang="en-US" b="1" dirty="0">
                <a:solidFill>
                  <a:schemeClr val="tx1"/>
                </a:solidFill>
                <a:effectLst/>
              </a:rPr>
              <a:t>第二节  国际收支平衡表</a:t>
            </a:r>
          </a:p>
        </p:txBody>
      </p:sp>
      <p:sp>
        <p:nvSpPr>
          <p:cNvPr id="122883" name="Rectangle 3"/>
          <p:cNvSpPr>
            <a:spLocks noGrp="1" noChangeArrowheads="1"/>
          </p:cNvSpPr>
          <p:nvPr>
            <p:ph idx="1"/>
          </p:nvPr>
        </p:nvSpPr>
        <p:spPr>
          <a:xfrm>
            <a:off x="1485900" y="1200150"/>
            <a:ext cx="6172200" cy="3773488"/>
          </a:xfrm>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一、定义</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国际收支平衡表是一国将其一定时期</a:t>
            </a: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(1</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年或</a:t>
            </a: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1</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季</a:t>
            </a: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的全部国际经济交易，根据交易的内容和</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范围，按照经济分析的需要设置帐户或项目编制出来的统计报表。</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en-US" altLang="zh-CN" sz="24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7" name="Rectangle 3"/>
          <p:cNvSpPr>
            <a:spLocks noGrp="1" noChangeArrowheads="1"/>
          </p:cNvSpPr>
          <p:nvPr>
            <p:ph idx="1"/>
          </p:nvPr>
        </p:nvSpPr>
        <p:spPr>
          <a:xfrm>
            <a:off x="838200" y="590550"/>
            <a:ext cx="7405688" cy="4141788"/>
          </a:xfrm>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二、国际收支平衡表的记账方式</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国际收支平衡表采用</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复式簿记</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方式，即每一笔国际交易都以同一数额分别记入相应的借方和贷方。</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贷方又称</a:t>
            </a: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正号项目，它记载能带来</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货币流入</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的交易、资产的减少和负债的增加。</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借方又称</a:t>
            </a:r>
            <a:r>
              <a:rPr kumimoji="0" lang="en-US" altLang="zh-CN"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负号项目，它记载导致</a:t>
            </a:r>
            <a:r>
              <a:rPr kumimoji="0" lang="zh-CN" altLang="en-US" sz="2400" b="1" i="0" u="none" strike="noStrike" kern="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货币流出</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的交易、资产的增加和负债的减少。</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en-US" altLang="zh-CN" sz="24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1" name="Rectangle 3"/>
          <p:cNvSpPr>
            <a:spLocks noGrp="1" noChangeArrowheads="1"/>
          </p:cNvSpPr>
          <p:nvPr>
            <p:ph idx="1"/>
          </p:nvPr>
        </p:nvSpPr>
        <p:spPr>
          <a:xfrm>
            <a:off x="393700" y="342900"/>
            <a:ext cx="8524875" cy="4514850"/>
          </a:xfrm>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lt"/>
                <a:ea typeface="+mn-ea"/>
                <a:cs typeface="+mn-cs"/>
              </a:rPr>
              <a:t>记入</a:t>
            </a:r>
            <a:r>
              <a:rPr kumimoji="0" lang="zh-CN" altLang="en-US" sz="2400" b="1" i="0" u="none" strike="noStrike" kern="0" cap="none" spc="0" normalizeH="0" baseline="0" noProof="0" dirty="0">
                <a:ln>
                  <a:noFill/>
                </a:ln>
                <a:solidFill>
                  <a:srgbClr val="FF9900"/>
                </a:solidFill>
                <a:effectLst>
                  <a:outerShdw blurRad="38100" dist="38100" dir="2700000" algn="tl">
                    <a:srgbClr val="000000"/>
                  </a:outerShdw>
                </a:effectLst>
                <a:uLnTx/>
                <a:uFillTx/>
                <a:latin typeface="+mn-lt"/>
                <a:ea typeface="+mn-ea"/>
                <a:cs typeface="+mn-cs"/>
              </a:rPr>
              <a:t>贷方</a:t>
            </a:r>
            <a:r>
              <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lt"/>
                <a:ea typeface="+mn-ea"/>
                <a:cs typeface="+mn-cs"/>
              </a:rPr>
              <a:t>的交易有：</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lt"/>
                <a:ea typeface="+mn-ea"/>
                <a:cs typeface="+mn-cs"/>
              </a:rPr>
              <a:t>  商品出口；向国外提供的交通、运输等劳务；向国外旅游者提供的劳务；本国对外国投资所获得的利息、利润收入；从国外获得的赠与和援助；外国向本国投资；货币黄金输出。</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lt"/>
                <a:ea typeface="+mn-ea"/>
                <a:cs typeface="+mn-cs"/>
              </a:rPr>
              <a:t>记入</a:t>
            </a:r>
            <a:r>
              <a:rPr kumimoji="0" lang="zh-CN" altLang="en-US" sz="2400" b="1" i="0" u="none" strike="noStrike" kern="0" cap="none" spc="0" normalizeH="0" baseline="0" noProof="0" dirty="0">
                <a:ln>
                  <a:noFill/>
                </a:ln>
                <a:solidFill>
                  <a:srgbClr val="FF9900"/>
                </a:solidFill>
                <a:effectLst>
                  <a:outerShdw blurRad="38100" dist="38100" dir="2700000" algn="tl">
                    <a:srgbClr val="000000"/>
                  </a:outerShdw>
                </a:effectLst>
                <a:uLnTx/>
                <a:uFillTx/>
                <a:latin typeface="+mn-lt"/>
                <a:ea typeface="+mn-ea"/>
                <a:cs typeface="+mn-cs"/>
              </a:rPr>
              <a:t>借方</a:t>
            </a:r>
            <a:r>
              <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lt"/>
                <a:ea typeface="+mn-ea"/>
                <a:cs typeface="+mn-cs"/>
              </a:rPr>
              <a:t>的交易有：</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lt"/>
                <a:ea typeface="+mn-ea"/>
                <a:cs typeface="+mn-cs"/>
              </a:rPr>
              <a:t>  商品进口；外国提供的交通、运输等劳务；本国居民去国外旅游；向国外支付利息、利润；向国外提供赠与和援助；向国外的投资；货币黄金的输入。</a:t>
            </a:r>
            <a:endParaRPr kumimoji="0" lang="zh-CN" altLang="en-US" sz="2400" b="0" i="0" u="none" strike="noStrike" kern="0" cap="none" spc="0" normalizeH="0" baseline="0" noProof="0" dirty="0">
              <a:ln>
                <a:noFill/>
              </a:ln>
              <a:solidFill>
                <a:schemeClr val="tx1"/>
              </a:solidFill>
              <a:effectLst>
                <a:outerShdw blurRad="38100" dist="38100" dir="2700000" algn="tl">
                  <a:srgbClr val="000000"/>
                </a:outerShdw>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5171">
                                            <p:txEl>
                                              <p:pRg st="0" end="0"/>
                                            </p:txEl>
                                          </p:spTgt>
                                        </p:tgtEl>
                                        <p:attrNameLst>
                                          <p:attrName>style.visibility</p:attrName>
                                        </p:attrNameLst>
                                      </p:cBhvr>
                                      <p:to>
                                        <p:strVal val="visible"/>
                                      </p:to>
                                    </p:set>
                                    <p:animEffect transition="in" filter="barn(inVertical)">
                                      <p:cBhvr>
                                        <p:cTn id="7" dur="500"/>
                                        <p:tgtEl>
                                          <p:spTgt spid="135171">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135171">
                                            <p:txEl>
                                              <p:pRg st="1" end="1"/>
                                            </p:txEl>
                                          </p:spTgt>
                                        </p:tgtEl>
                                        <p:attrNameLst>
                                          <p:attrName>style.visibility</p:attrName>
                                        </p:attrNameLst>
                                      </p:cBhvr>
                                      <p:to>
                                        <p:strVal val="visible"/>
                                      </p:to>
                                    </p:set>
                                    <p:animEffect transition="in" filter="barn(inVertical)">
                                      <p:cBhvr>
                                        <p:cTn id="10" dur="500"/>
                                        <p:tgtEl>
                                          <p:spTgt spid="135171">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nodeType="clickEffect">
                                  <p:stCondLst>
                                    <p:cond delay="0"/>
                                  </p:stCondLst>
                                  <p:childTnLst>
                                    <p:set>
                                      <p:cBhvr>
                                        <p:cTn id="14" dur="1" fill="hold">
                                          <p:stCondLst>
                                            <p:cond delay="0"/>
                                          </p:stCondLst>
                                        </p:cTn>
                                        <p:tgtEl>
                                          <p:spTgt spid="135171">
                                            <p:txEl>
                                              <p:pRg st="2" end="2"/>
                                            </p:txEl>
                                          </p:spTgt>
                                        </p:tgtEl>
                                        <p:attrNameLst>
                                          <p:attrName>style.visibility</p:attrName>
                                        </p:attrNameLst>
                                      </p:cBhvr>
                                      <p:to>
                                        <p:strVal val="visible"/>
                                      </p:to>
                                    </p:set>
                                    <p:animEffect transition="in" filter="wheel(1)">
                                      <p:cBhvr>
                                        <p:cTn id="15" dur="2000"/>
                                        <p:tgtEl>
                                          <p:spTgt spid="135171">
                                            <p:txEl>
                                              <p:pRg st="2" end="2"/>
                                            </p:txEl>
                                          </p:spTgt>
                                        </p:tgtEl>
                                      </p:cBhvr>
                                    </p:animEffect>
                                  </p:childTnLst>
                                </p:cTn>
                              </p:par>
                              <p:par>
                                <p:cTn id="16" presetID="21" presetClass="entr" presetSubtype="1" fill="hold" nodeType="withEffect">
                                  <p:stCondLst>
                                    <p:cond delay="0"/>
                                  </p:stCondLst>
                                  <p:childTnLst>
                                    <p:set>
                                      <p:cBhvr>
                                        <p:cTn id="17" dur="1" fill="hold">
                                          <p:stCondLst>
                                            <p:cond delay="0"/>
                                          </p:stCondLst>
                                        </p:cTn>
                                        <p:tgtEl>
                                          <p:spTgt spid="135171">
                                            <p:txEl>
                                              <p:pRg st="3" end="3"/>
                                            </p:txEl>
                                          </p:spTgt>
                                        </p:tgtEl>
                                        <p:attrNameLst>
                                          <p:attrName>style.visibility</p:attrName>
                                        </p:attrNameLst>
                                      </p:cBhvr>
                                      <p:to>
                                        <p:strVal val="visible"/>
                                      </p:to>
                                    </p:set>
                                    <p:animEffect transition="in" filter="wheel(1)">
                                      <p:cBhvr>
                                        <p:cTn id="18" dur="2000"/>
                                        <p:tgtEl>
                                          <p:spTgt spid="13517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7" name="Rectangle 3"/>
          <p:cNvSpPr>
            <a:spLocks noGrp="1" noChangeArrowheads="1"/>
          </p:cNvSpPr>
          <p:nvPr>
            <p:ph idx="1"/>
          </p:nvPr>
        </p:nvSpPr>
        <p:spPr>
          <a:xfrm>
            <a:off x="1485900" y="285750"/>
            <a:ext cx="6172200" cy="4630738"/>
          </a:xfrm>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      国际收支平衡表包括三个项目：</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en-US" altLang="zh-CN"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      </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zh-CN" altLang="en-US" sz="2400" b="0" i="0" u="none" strike="noStrike" kern="0" cap="none" spc="0" normalizeH="0" baseline="0" noProof="0" dirty="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endParaRPr>
          </a:p>
        </p:txBody>
      </p:sp>
      <p:sp>
        <p:nvSpPr>
          <p:cNvPr id="33" name="Rectangle 27"/>
          <p:cNvSpPr/>
          <p:nvPr/>
        </p:nvSpPr>
        <p:spPr bwMode="gray">
          <a:xfrm>
            <a:off x="1543050" y="171450"/>
            <a:ext cx="4208463" cy="455613"/>
          </a:xfrm>
          <a:prstGeom prst="rect">
            <a:avLst/>
          </a:prstGeom>
          <a:gradFill>
            <a:gsLst>
              <a:gs pos="50000">
                <a:srgbClr val="F8E786"/>
              </a:gs>
              <a:gs pos="0">
                <a:srgbClr val="FAEFAE"/>
              </a:gs>
              <a:gs pos="100000">
                <a:srgbClr val="F5DE5D"/>
              </a:gs>
            </a:gsLst>
            <a:lin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lnSpcReduction="10000"/>
          </a:bodyPr>
          <a:lstStyle/>
          <a:p>
            <a:pPr marL="0" marR="0" indent="0" algn="ctr" defTabSz="914400" rtl="0" eaLnBrk="0" fontAlgn="base" latinLnBrk="0" hangingPunct="0">
              <a:lnSpc>
                <a:spcPct val="100000"/>
              </a:lnSpc>
              <a:spcBef>
                <a:spcPct val="0"/>
              </a:spcBef>
              <a:spcAft>
                <a:spcPct val="0"/>
              </a:spcAft>
              <a:buClrTx/>
              <a:buSzTx/>
              <a:buFontTx/>
              <a:buNone/>
            </a:pPr>
            <a:r>
              <a:rPr kumimoji="0" lang="zh-CN" altLang="en-US" sz="2400" b="1" i="0" u="none" strike="noStrike" kern="0" cap="none" spc="0" normalizeH="0" baseline="0" noProof="0" dirty="0">
                <a:ln>
                  <a:noFill/>
                </a:ln>
                <a:solidFill>
                  <a:srgbClr val="FF0000"/>
                </a:solidFill>
                <a:effectLst>
                  <a:outerShdw blurRad="38100" dist="38100" dir="2700000" algn="tl">
                    <a:srgbClr val="000000"/>
                  </a:outerShdw>
                </a:effectLst>
                <a:uLnTx/>
                <a:uFillTx/>
                <a:latin typeface="宋体" panose="02010600030101010101" pitchFamily="2" charset="-122"/>
                <a:ea typeface="+mn-ea"/>
                <a:cs typeface="+mn-cs"/>
                <a:sym typeface="+mn-ea"/>
              </a:rPr>
              <a:t>三、国际收支平衡表的内容</a:t>
            </a:r>
            <a:endParaRPr kumimoji="0" lang="zh-CN" altLang="en-US" sz="2400" b="1" i="0" u="none" strike="noStrike" kern="0" cap="none" spc="0" normalizeH="0" baseline="0" noProof="0" dirty="0">
              <a:ln>
                <a:noFill/>
              </a:ln>
              <a:solidFill>
                <a:srgbClr val="FF0000"/>
              </a:solidFill>
              <a:effectLst>
                <a:outerShdw blurRad="38100" dist="38100" dir="2700000" algn="tl">
                  <a:srgbClr val="000000"/>
                </a:outerShdw>
              </a:effectLst>
              <a:uLnTx/>
              <a:uFillTx/>
              <a:latin typeface="宋体" panose="02010600030101010101" pitchFamily="2" charset="-122"/>
              <a:ea typeface="+mn-ea"/>
              <a:cs typeface="+mn-ea"/>
              <a:sym typeface="+mn-ea"/>
            </a:endParaRPr>
          </a:p>
        </p:txBody>
      </p:sp>
      <p:sp>
        <p:nvSpPr>
          <p:cNvPr id="2" name="Rectangle 27"/>
          <p:cNvSpPr/>
          <p:nvPr/>
        </p:nvSpPr>
        <p:spPr bwMode="gray">
          <a:xfrm>
            <a:off x="1657350" y="1143000"/>
            <a:ext cx="4208463" cy="455613"/>
          </a:xfrm>
          <a:prstGeom prst="rect">
            <a:avLst/>
          </a:prstGeom>
          <a:gradFill>
            <a:gsLst>
              <a:gs pos="50000">
                <a:srgbClr val="F8E786"/>
              </a:gs>
              <a:gs pos="0">
                <a:srgbClr val="FAEFAE"/>
              </a:gs>
              <a:gs pos="100000">
                <a:srgbClr val="F5DE5D"/>
              </a:gs>
            </a:gsLst>
            <a:lin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lnSpcReduction="10000"/>
          </a:bodyPr>
          <a:lstStyle/>
          <a:p>
            <a:pPr marL="0" marR="0" indent="0" algn="ctr" defTabSz="914400" rtl="0" eaLnBrk="0" fontAlgn="base" latinLnBrk="0" hangingPunct="0">
              <a:lnSpc>
                <a:spcPct val="100000"/>
              </a:lnSpc>
              <a:spcBef>
                <a:spcPct val="0"/>
              </a:spcBef>
              <a:spcAft>
                <a:spcPct val="0"/>
              </a:spcAft>
              <a:buClrTx/>
              <a:buSzTx/>
              <a:buFontTx/>
              <a:buNone/>
            </a:pPr>
            <a:r>
              <a:rPr kumimoji="0" lang="en-US" altLang="zh-CN" sz="2400" b="1" i="0" u="none" strike="noStrike" kern="0" cap="none" spc="0" normalizeH="0" baseline="0" noProof="0" dirty="0">
                <a:ln>
                  <a:noFill/>
                </a:ln>
                <a:solidFill>
                  <a:srgbClr val="FF6600"/>
                </a:solidFill>
                <a:effectLst>
                  <a:outerShdw blurRad="38100" dist="38100" dir="2700000" algn="tl">
                    <a:srgbClr val="000000"/>
                  </a:outerShdw>
                </a:effectLst>
                <a:uLnTx/>
                <a:uFillTx/>
                <a:latin typeface="宋体" panose="02010600030101010101" pitchFamily="2" charset="-122"/>
                <a:ea typeface="+mn-ea"/>
                <a:cs typeface="+mn-cs"/>
                <a:sym typeface="+mn-ea"/>
              </a:rPr>
              <a:t>1.</a:t>
            </a:r>
            <a:r>
              <a:rPr kumimoji="0" lang="zh-CN" altLang="en-US" sz="2400" b="1" i="0" u="none" strike="noStrike" kern="0" cap="none" spc="0" normalizeH="0" baseline="0" noProof="0" dirty="0">
                <a:ln>
                  <a:noFill/>
                </a:ln>
                <a:solidFill>
                  <a:srgbClr val="FF6600"/>
                </a:solidFill>
                <a:effectLst>
                  <a:outerShdw blurRad="38100" dist="38100" dir="2700000" algn="tl">
                    <a:srgbClr val="000000"/>
                  </a:outerShdw>
                </a:effectLst>
                <a:uLnTx/>
                <a:uFillTx/>
                <a:latin typeface="宋体" panose="02010600030101010101" pitchFamily="2" charset="-122"/>
                <a:ea typeface="+mn-ea"/>
                <a:cs typeface="+mn-cs"/>
                <a:sym typeface="+mn-ea"/>
              </a:rPr>
              <a:t>经常项目</a:t>
            </a:r>
            <a:r>
              <a:rPr kumimoji="0" lang="en-US" altLang="zh-CN"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sym typeface="+mn-ea"/>
              </a:rPr>
              <a:t>(Current Account)</a:t>
            </a:r>
            <a:endParaRPr kumimoji="0" lang="zh-CN" altLang="en-US" sz="2400" b="1" i="0" u="none" strike="noStrike" kern="1200" cap="none" spc="0" normalizeH="0" baseline="0" noProof="1">
              <a:solidFill>
                <a:schemeClr val="bg1"/>
              </a:solidFill>
              <a:latin typeface="微软雅黑" panose="020B0503020204020204" charset="-122"/>
              <a:ea typeface="微软雅黑" panose="020B0503020204020204" charset="-122"/>
              <a:cs typeface="+mn-ea"/>
              <a:sym typeface="+mn-lt"/>
            </a:endParaRPr>
          </a:p>
        </p:txBody>
      </p:sp>
      <p:graphicFrame>
        <p:nvGraphicFramePr>
          <p:cNvPr id="5" name="表格 4"/>
          <p:cNvGraphicFramePr/>
          <p:nvPr/>
        </p:nvGraphicFramePr>
        <p:xfrm>
          <a:off x="1600200" y="1885950"/>
          <a:ext cx="6078855" cy="2585085"/>
        </p:xfrm>
        <a:graphic>
          <a:graphicData uri="http://schemas.openxmlformats.org/drawingml/2006/table">
            <a:tbl>
              <a:tblPr firstRow="1" bandRow="1">
                <a:tableStyleId>{5C22544A-7EE6-4342-B048-85BDC9FD1C3A}</a:tableStyleId>
              </a:tblPr>
              <a:tblGrid>
                <a:gridCol w="868680">
                  <a:extLst>
                    <a:ext uri="{9D8B030D-6E8A-4147-A177-3AD203B41FA5}">
                      <a16:colId xmlns:a16="http://schemas.microsoft.com/office/drawing/2014/main" val="20000"/>
                    </a:ext>
                  </a:extLst>
                </a:gridCol>
                <a:gridCol w="5210175">
                  <a:extLst>
                    <a:ext uri="{9D8B030D-6E8A-4147-A177-3AD203B41FA5}">
                      <a16:colId xmlns:a16="http://schemas.microsoft.com/office/drawing/2014/main" val="20001"/>
                    </a:ext>
                  </a:extLst>
                </a:gridCol>
              </a:tblGrid>
              <a:tr h="668655">
                <a:tc>
                  <a:txBody>
                    <a:bodyPr/>
                    <a:lstStyle/>
                    <a:p>
                      <a:pPr indent="0" algn="ctr">
                        <a:lnSpc>
                          <a:spcPct val="120000"/>
                        </a:lnSpc>
                        <a:spcBef>
                          <a:spcPts val="0"/>
                        </a:spcBef>
                        <a:spcAft>
                          <a:spcPts val="0"/>
                        </a:spcAft>
                        <a:buNone/>
                      </a:pPr>
                      <a:r>
                        <a:rPr lang="en-US" sz="1500" b="1" spc="130">
                          <a:solidFill>
                            <a:srgbClr val="FFFFFF"/>
                          </a:solidFill>
                          <a:latin typeface="微软雅黑" panose="020B0503020204020204" charset="-122"/>
                          <a:ea typeface="微软雅黑" panose="020B0503020204020204" charset="-122"/>
                        </a:rPr>
                        <a:t>序号</a:t>
                      </a:r>
                    </a:p>
                  </a:txBody>
                  <a:tcPr marL="133373" marR="133373" marT="80976" marB="80976" anchor="ctr">
                    <a:lnL w="19050" cap="rnd">
                      <a:solidFill>
                        <a:srgbClr val="1784C7"/>
                      </a:solidFill>
                      <a:prstDash val="solid"/>
                    </a:lnL>
                    <a:lnR w="3175">
                      <a:solidFill>
                        <a:srgbClr val="FFFFFF"/>
                      </a:solidFill>
                      <a:prstDash val="dot"/>
                    </a:lnR>
                    <a:lnT w="19050" cap="rnd">
                      <a:solidFill>
                        <a:srgbClr val="1784C7"/>
                      </a:solidFill>
                      <a:prstDash val="solid"/>
                    </a:lnT>
                    <a:lnB w="19050">
                      <a:solidFill>
                        <a:srgbClr val="1784C7"/>
                      </a:solidFill>
                      <a:prstDash val="solid"/>
                    </a:lnB>
                    <a:solidFill>
                      <a:srgbClr val="1784C7"/>
                    </a:solidFill>
                  </a:tcPr>
                </a:tc>
                <a:tc>
                  <a:txBody>
                    <a:bodyPr/>
                    <a:lstStyle/>
                    <a:p>
                      <a:pPr indent="0" algn="ctr">
                        <a:lnSpc>
                          <a:spcPct val="120000"/>
                        </a:lnSpc>
                        <a:spcBef>
                          <a:spcPts val="0"/>
                        </a:spcBef>
                        <a:spcAft>
                          <a:spcPts val="0"/>
                        </a:spcAft>
                        <a:buNone/>
                      </a:pPr>
                      <a:r>
                        <a:rPr lang="zh-CN" altLang="en-US" sz="1500" b="1" spc="130">
                          <a:solidFill>
                            <a:srgbClr val="FFFFFF"/>
                          </a:solidFill>
                          <a:latin typeface="微软雅黑" panose="020B0503020204020204" charset="-122"/>
                          <a:ea typeface="微软雅黑" panose="020B0503020204020204" charset="-122"/>
                        </a:rPr>
                        <a:t>内</a:t>
                      </a:r>
                      <a:r>
                        <a:rPr lang="en-US" altLang="zh-CN" sz="1500" b="1" spc="130">
                          <a:solidFill>
                            <a:srgbClr val="FFFFFF"/>
                          </a:solidFill>
                          <a:latin typeface="微软雅黑" panose="020B0503020204020204" charset="-122"/>
                          <a:ea typeface="微软雅黑" panose="020B0503020204020204" charset="-122"/>
                        </a:rPr>
                        <a:t>  </a:t>
                      </a:r>
                      <a:r>
                        <a:rPr lang="zh-CN" altLang="en-US" sz="1500" b="1" spc="130">
                          <a:solidFill>
                            <a:srgbClr val="FFFFFF"/>
                          </a:solidFill>
                          <a:latin typeface="微软雅黑" panose="020B0503020204020204" charset="-122"/>
                          <a:ea typeface="微软雅黑" panose="020B0503020204020204" charset="-122"/>
                        </a:rPr>
                        <a:t>容</a:t>
                      </a:r>
                    </a:p>
                  </a:txBody>
                  <a:tcPr marL="133373" marR="133373" marT="80976" marB="80976" anchor="ctr">
                    <a:lnL w="3175">
                      <a:solidFill>
                        <a:srgbClr val="FFFFFF"/>
                      </a:solidFill>
                      <a:prstDash val="dot"/>
                    </a:lnL>
                    <a:lnR w="3175">
                      <a:solidFill>
                        <a:srgbClr val="FFFFFF"/>
                      </a:solidFill>
                      <a:prstDash val="dot"/>
                    </a:lnR>
                    <a:lnT w="19050" cap="rnd">
                      <a:solidFill>
                        <a:srgbClr val="1784C7"/>
                      </a:solidFill>
                      <a:prstDash val="solid"/>
                    </a:lnT>
                    <a:lnB w="19050">
                      <a:solidFill>
                        <a:srgbClr val="1784C7"/>
                      </a:solidFill>
                      <a:prstDash val="solid"/>
                    </a:lnB>
                    <a:solidFill>
                      <a:srgbClr val="1784C7"/>
                    </a:solidFill>
                  </a:tcPr>
                </a:tc>
                <a:extLst>
                  <a:ext uri="{0D108BD9-81ED-4DB2-BD59-A6C34878D82A}">
                    <a16:rowId xmlns:a16="http://schemas.microsoft.com/office/drawing/2014/main" val="10000"/>
                  </a:ext>
                </a:extLst>
              </a:tr>
              <a:tr h="979170">
                <a:tc>
                  <a:txBody>
                    <a:bodyPr/>
                    <a:lstStyle/>
                    <a:p>
                      <a:pPr indent="0" algn="ctr">
                        <a:lnSpc>
                          <a:spcPct val="120000"/>
                        </a:lnSpc>
                        <a:spcBef>
                          <a:spcPts val="0"/>
                        </a:spcBef>
                        <a:spcAft>
                          <a:spcPts val="0"/>
                        </a:spcAft>
                        <a:buNone/>
                      </a:pPr>
                      <a:r>
                        <a:rPr lang="en-US" sz="1125" b="1" spc="120">
                          <a:solidFill>
                            <a:srgbClr val="404040"/>
                          </a:solidFill>
                          <a:latin typeface="微软雅黑" panose="020B0503020204020204" charset="-122"/>
                          <a:ea typeface="微软雅黑" panose="020B0503020204020204" charset="-122"/>
                        </a:rPr>
                        <a:t>1</a:t>
                      </a:r>
                      <a:r>
                        <a:rPr lang="zh-CN" altLang="en-US" sz="1125" b="1" spc="120">
                          <a:solidFill>
                            <a:srgbClr val="404040"/>
                          </a:solidFill>
                          <a:latin typeface="微软雅黑" panose="020B0503020204020204" charset="-122"/>
                          <a:ea typeface="微软雅黑" panose="020B0503020204020204" charset="-122"/>
                        </a:rPr>
                        <a:t>）</a:t>
                      </a:r>
                    </a:p>
                  </a:txBody>
                  <a:tcPr marL="133373" marR="133373" marT="80976" marB="80976" anchor="ctr">
                    <a:lnL w="19050" cap="rnd">
                      <a:solidFill>
                        <a:srgbClr val="1784C7"/>
                      </a:solidFill>
                      <a:prstDash val="solid"/>
                    </a:lnL>
                    <a:lnR w="3175">
                      <a:solidFill>
                        <a:srgbClr val="1784C7"/>
                      </a:solidFill>
                      <a:prstDash val="dot"/>
                    </a:lnR>
                    <a:lnT w="19050">
                      <a:solidFill>
                        <a:srgbClr val="1784C7"/>
                      </a:solidFill>
                      <a:prstDash val="solid"/>
                    </a:lnT>
                    <a:lnB w="3175">
                      <a:solidFill>
                        <a:srgbClr val="1784C7"/>
                      </a:solidFill>
                      <a:prstDash val="dot"/>
                    </a:lnB>
                    <a:solidFill>
                      <a:srgbClr val="F2F2F2"/>
                    </a:solidFill>
                  </a:tcPr>
                </a:tc>
                <a:tc>
                  <a:txBody>
                    <a:bodyPr/>
                    <a:lstStyle/>
                    <a:p>
                      <a:pPr algn="l">
                        <a:lnSpc>
                          <a:spcPct val="120000"/>
                        </a:lnSpc>
                        <a:spcBef>
                          <a:spcPts val="0"/>
                        </a:spcBef>
                        <a:spcAft>
                          <a:spcPts val="0"/>
                        </a:spcAft>
                        <a:buClrTx/>
                        <a:buSzTx/>
                        <a:buFontTx/>
                        <a:buNone/>
                      </a:pPr>
                      <a:r>
                        <a:rPr lang="zh-CN" sz="1500" b="1">
                          <a:latin typeface="微软雅黑" panose="020B0503020204020204" charset="-122"/>
                          <a:ea typeface="微软雅黑" panose="020B0503020204020204" charset="-122"/>
                          <a:cs typeface="微软雅黑" panose="020B0503020204020204" charset="-122"/>
                          <a:sym typeface="+mn-ea"/>
                        </a:rPr>
                        <a:t>商品项目</a:t>
                      </a:r>
                      <a:r>
                        <a:rPr lang="en-US" altLang="zh-CN" sz="1500" b="1">
                          <a:latin typeface="微软雅黑" panose="020B0503020204020204" charset="-122"/>
                          <a:ea typeface="微软雅黑" panose="020B0503020204020204" charset="-122"/>
                          <a:cs typeface="微软雅黑" panose="020B0503020204020204" charset="-122"/>
                          <a:sym typeface="+mn-ea"/>
                        </a:rPr>
                        <a:t>--</a:t>
                      </a:r>
                      <a:r>
                        <a:rPr lang="zh-CN" sz="1500" b="1">
                          <a:latin typeface="微软雅黑" panose="020B0503020204020204" charset="-122"/>
                          <a:ea typeface="微软雅黑" panose="020B0503020204020204" charset="-122"/>
                          <a:cs typeface="微软雅黑" panose="020B0503020204020204" charset="-122"/>
                          <a:sym typeface="+mn-ea"/>
                        </a:rPr>
                        <a:t>有形贸易项目，它反映通过一国海关的贸易收支；</a:t>
                      </a:r>
                    </a:p>
                    <a:p>
                      <a:pPr algn="l">
                        <a:lnSpc>
                          <a:spcPct val="120000"/>
                        </a:lnSpc>
                        <a:spcBef>
                          <a:spcPts val="0"/>
                        </a:spcBef>
                        <a:spcAft>
                          <a:spcPts val="0"/>
                        </a:spcAft>
                        <a:buClrTx/>
                        <a:buSzTx/>
                        <a:buFontTx/>
                        <a:buNone/>
                      </a:pPr>
                      <a:r>
                        <a:rPr lang="zh-CN" sz="1500" b="1">
                          <a:latin typeface="微软雅黑" panose="020B0503020204020204" charset="-122"/>
                          <a:ea typeface="微软雅黑" panose="020B0503020204020204" charset="-122"/>
                          <a:cs typeface="微软雅黑" panose="020B0503020204020204" charset="-122"/>
                          <a:sym typeface="+mn-ea"/>
                        </a:rPr>
                        <a:t>服务项目</a:t>
                      </a:r>
                      <a:r>
                        <a:rPr lang="en-US" altLang="zh-CN" sz="1500" b="1">
                          <a:latin typeface="微软雅黑" panose="020B0503020204020204" charset="-122"/>
                          <a:ea typeface="微软雅黑" panose="020B0503020204020204" charset="-122"/>
                          <a:cs typeface="微软雅黑" panose="020B0503020204020204" charset="-122"/>
                          <a:sym typeface="+mn-ea"/>
                        </a:rPr>
                        <a:t>--</a:t>
                      </a:r>
                      <a:r>
                        <a:rPr lang="zh-CN" sz="1500" b="1">
                          <a:latin typeface="微软雅黑" panose="020B0503020204020204" charset="-122"/>
                          <a:ea typeface="微软雅黑" panose="020B0503020204020204" charset="-122"/>
                          <a:cs typeface="微软雅黑" panose="020B0503020204020204" charset="-122"/>
                          <a:sym typeface="+mn-ea"/>
                        </a:rPr>
                        <a:t>无形贸易项目</a:t>
                      </a:r>
                      <a:r>
                        <a:rPr lang="zh-CN" sz="1500" b="1">
                          <a:latin typeface="微软雅黑" panose="020B0503020204020204" charset="-122"/>
                          <a:ea typeface="微软雅黑" panose="020B0503020204020204" charset="-122"/>
                          <a:cs typeface="微软雅黑" panose="020B0503020204020204" charset="-122"/>
                        </a:rPr>
                        <a:t> </a:t>
                      </a:r>
                    </a:p>
                  </a:txBody>
                  <a:tcPr marL="133373" marR="133373" marT="80976" marB="80976" anchor="ctr">
                    <a:lnL w="3175">
                      <a:solidFill>
                        <a:srgbClr val="1784C7"/>
                      </a:solidFill>
                      <a:prstDash val="dot"/>
                    </a:lnL>
                    <a:lnR w="3175">
                      <a:solidFill>
                        <a:srgbClr val="1784C7"/>
                      </a:solidFill>
                      <a:prstDash val="dot"/>
                    </a:lnR>
                    <a:lnT w="19050">
                      <a:solidFill>
                        <a:srgbClr val="1784C7"/>
                      </a:solidFill>
                      <a:prstDash val="solid"/>
                    </a:lnT>
                    <a:lnB w="3175">
                      <a:solidFill>
                        <a:srgbClr val="1784C7"/>
                      </a:solidFill>
                      <a:prstDash val="dot"/>
                    </a:lnB>
                    <a:solidFill>
                      <a:srgbClr val="F2F2F2"/>
                    </a:solidFill>
                  </a:tcPr>
                </a:tc>
                <a:extLst>
                  <a:ext uri="{0D108BD9-81ED-4DB2-BD59-A6C34878D82A}">
                    <a16:rowId xmlns:a16="http://schemas.microsoft.com/office/drawing/2014/main" val="10001"/>
                  </a:ext>
                </a:extLst>
              </a:tr>
              <a:tr h="436880">
                <a:tc>
                  <a:txBody>
                    <a:bodyPr/>
                    <a:lstStyle/>
                    <a:p>
                      <a:pPr indent="0" algn="ctr">
                        <a:lnSpc>
                          <a:spcPct val="120000"/>
                        </a:lnSpc>
                        <a:spcBef>
                          <a:spcPts val="0"/>
                        </a:spcBef>
                        <a:spcAft>
                          <a:spcPts val="0"/>
                        </a:spcAft>
                        <a:buNone/>
                      </a:pPr>
                      <a:r>
                        <a:rPr lang="en-US" sz="1125" b="1" spc="120">
                          <a:solidFill>
                            <a:srgbClr val="404040"/>
                          </a:solidFill>
                          <a:latin typeface="微软雅黑" panose="020B0503020204020204" charset="-122"/>
                          <a:ea typeface="微软雅黑" panose="020B0503020204020204" charset="-122"/>
                        </a:rPr>
                        <a:t>2</a:t>
                      </a:r>
                      <a:r>
                        <a:rPr lang="zh-CN" altLang="en-US" sz="1125" b="1" spc="120">
                          <a:solidFill>
                            <a:srgbClr val="404040"/>
                          </a:solidFill>
                          <a:latin typeface="微软雅黑" panose="020B0503020204020204" charset="-122"/>
                          <a:ea typeface="微软雅黑" panose="020B0503020204020204" charset="-122"/>
                        </a:rPr>
                        <a:t>）</a:t>
                      </a:r>
                    </a:p>
                  </a:txBody>
                  <a:tcPr marL="133373" marR="133373" marT="80976" marB="80976" anchor="ctr">
                    <a:lnL w="19050" cap="rnd">
                      <a:solidFill>
                        <a:srgbClr val="1784C7"/>
                      </a:solidFill>
                      <a:prstDash val="solid"/>
                    </a:lnL>
                    <a:lnR w="3175">
                      <a:solidFill>
                        <a:srgbClr val="1784C7"/>
                      </a:solidFill>
                      <a:prstDash val="dot"/>
                    </a:lnR>
                    <a:lnT w="3175">
                      <a:solidFill>
                        <a:srgbClr val="1784C7"/>
                      </a:solidFill>
                      <a:prstDash val="dot"/>
                    </a:lnT>
                    <a:lnB w="3175">
                      <a:solidFill>
                        <a:srgbClr val="1784C7"/>
                      </a:solidFill>
                      <a:prstDash val="dot"/>
                    </a:lnB>
                    <a:solidFill>
                      <a:srgbClr val="FFFFFF"/>
                    </a:solidFill>
                  </a:tcPr>
                </a:tc>
                <a:tc>
                  <a:txBody>
                    <a:bodyPr/>
                    <a:lstStyle/>
                    <a:p>
                      <a:pPr algn="l">
                        <a:lnSpc>
                          <a:spcPct val="120000"/>
                        </a:lnSpc>
                        <a:spcBef>
                          <a:spcPts val="0"/>
                        </a:spcBef>
                        <a:spcAft>
                          <a:spcPts val="0"/>
                        </a:spcAft>
                        <a:buClrTx/>
                        <a:buSzTx/>
                        <a:buFontTx/>
                        <a:buNone/>
                      </a:pPr>
                      <a:r>
                        <a:rPr lang="zh-CN" sz="1500" b="1">
                          <a:latin typeface="微软雅黑" panose="020B0503020204020204" charset="-122"/>
                          <a:ea typeface="微软雅黑" panose="020B0503020204020204" charset="-122"/>
                          <a:cs typeface="微软雅黑" panose="020B0503020204020204" charset="-122"/>
                          <a:sym typeface="+mn-ea"/>
                        </a:rPr>
                        <a:t>收入--生产要素在国际间流动所引起的报酬收支</a:t>
                      </a:r>
                      <a:endParaRPr lang="zh-CN" sz="1500" b="1">
                        <a:latin typeface="微软雅黑" panose="020B0503020204020204" charset="-122"/>
                        <a:ea typeface="微软雅黑" panose="020B0503020204020204" charset="-122"/>
                        <a:cs typeface="微软雅黑" panose="020B0503020204020204" charset="-122"/>
                      </a:endParaRPr>
                    </a:p>
                  </a:txBody>
                  <a:tcPr marL="133373" marR="133373" marT="80976" marB="80976" anchor="ctr">
                    <a:lnL w="3175">
                      <a:solidFill>
                        <a:srgbClr val="1784C7"/>
                      </a:solidFill>
                      <a:prstDash val="dot"/>
                    </a:lnL>
                    <a:lnR w="3175">
                      <a:solidFill>
                        <a:srgbClr val="1784C7"/>
                      </a:solidFill>
                      <a:prstDash val="dot"/>
                    </a:lnR>
                    <a:lnT w="3175">
                      <a:solidFill>
                        <a:srgbClr val="1784C7"/>
                      </a:solidFill>
                      <a:prstDash val="dot"/>
                    </a:lnT>
                    <a:lnB w="3175">
                      <a:solidFill>
                        <a:srgbClr val="1784C7"/>
                      </a:solidFill>
                      <a:prstDash val="dot"/>
                    </a:lnB>
                    <a:solidFill>
                      <a:srgbClr val="FFFFFF"/>
                    </a:solidFill>
                  </a:tcPr>
                </a:tc>
                <a:extLst>
                  <a:ext uri="{0D108BD9-81ED-4DB2-BD59-A6C34878D82A}">
                    <a16:rowId xmlns:a16="http://schemas.microsoft.com/office/drawing/2014/main" val="10002"/>
                  </a:ext>
                </a:extLst>
              </a:tr>
              <a:tr h="500380">
                <a:tc>
                  <a:txBody>
                    <a:bodyPr/>
                    <a:lstStyle/>
                    <a:p>
                      <a:pPr indent="0" algn="ctr">
                        <a:lnSpc>
                          <a:spcPct val="120000"/>
                        </a:lnSpc>
                        <a:spcBef>
                          <a:spcPts val="0"/>
                        </a:spcBef>
                        <a:spcAft>
                          <a:spcPts val="0"/>
                        </a:spcAft>
                        <a:buNone/>
                      </a:pPr>
                      <a:r>
                        <a:rPr lang="en-US" sz="1125" b="1" spc="120">
                          <a:solidFill>
                            <a:srgbClr val="404040"/>
                          </a:solidFill>
                          <a:latin typeface="微软雅黑" panose="020B0503020204020204" charset="-122"/>
                          <a:ea typeface="微软雅黑" panose="020B0503020204020204" charset="-122"/>
                        </a:rPr>
                        <a:t>3</a:t>
                      </a:r>
                      <a:r>
                        <a:rPr lang="zh-CN" altLang="en-US" sz="1125" b="1" spc="120">
                          <a:solidFill>
                            <a:srgbClr val="404040"/>
                          </a:solidFill>
                          <a:latin typeface="微软雅黑" panose="020B0503020204020204" charset="-122"/>
                          <a:ea typeface="微软雅黑" panose="020B0503020204020204" charset="-122"/>
                        </a:rPr>
                        <a:t>）</a:t>
                      </a:r>
                    </a:p>
                  </a:txBody>
                  <a:tcPr marL="133373" marR="133373" marT="80976" marB="80976" anchor="ctr">
                    <a:lnL w="19050" cap="rnd">
                      <a:solidFill>
                        <a:srgbClr val="1784C7"/>
                      </a:solidFill>
                      <a:prstDash val="solid"/>
                    </a:lnL>
                    <a:lnR w="3175">
                      <a:solidFill>
                        <a:srgbClr val="1784C7"/>
                      </a:solidFill>
                      <a:prstDash val="dot"/>
                    </a:lnR>
                    <a:lnT w="3175">
                      <a:solidFill>
                        <a:srgbClr val="1784C7"/>
                      </a:solidFill>
                      <a:prstDash val="dot"/>
                    </a:lnT>
                    <a:lnB w="3175">
                      <a:solidFill>
                        <a:srgbClr val="1784C7"/>
                      </a:solidFill>
                      <a:prstDash val="dot"/>
                    </a:lnB>
                    <a:solidFill>
                      <a:srgbClr val="F2F2F2"/>
                    </a:solidFill>
                  </a:tcPr>
                </a:tc>
                <a:tc>
                  <a:txBody>
                    <a:bodyPr/>
                    <a:lstStyle/>
                    <a:p>
                      <a:pPr algn="l">
                        <a:lnSpc>
                          <a:spcPct val="120000"/>
                        </a:lnSpc>
                        <a:spcBef>
                          <a:spcPts val="0"/>
                        </a:spcBef>
                        <a:spcAft>
                          <a:spcPts val="0"/>
                        </a:spcAft>
                        <a:buClrTx/>
                        <a:buSzTx/>
                        <a:buFontTx/>
                        <a:buNone/>
                      </a:pPr>
                      <a:r>
                        <a:rPr lang="zh-CN" sz="1500" b="1">
                          <a:latin typeface="微软雅黑" panose="020B0503020204020204" charset="-122"/>
                          <a:ea typeface="微软雅黑" panose="020B0503020204020204" charset="-122"/>
                          <a:cs typeface="微软雅黑" panose="020B0503020204020204" charset="-122"/>
                          <a:sym typeface="+mn-ea"/>
                        </a:rPr>
                        <a:t>单方转移项目指一国无偿支付或收入</a:t>
                      </a:r>
                      <a:endParaRPr lang="zh-CN" sz="1500" b="1">
                        <a:latin typeface="微软雅黑" panose="020B0503020204020204" charset="-122"/>
                        <a:ea typeface="微软雅黑" panose="020B0503020204020204" charset="-122"/>
                        <a:cs typeface="微软雅黑" panose="020B0503020204020204" charset="-122"/>
                      </a:endParaRPr>
                    </a:p>
                  </a:txBody>
                  <a:tcPr marL="133373" marR="133373" marT="80976" marB="80976" anchor="ctr">
                    <a:lnL w="3175">
                      <a:solidFill>
                        <a:srgbClr val="1784C7"/>
                      </a:solidFill>
                      <a:prstDash val="dot"/>
                    </a:lnL>
                    <a:lnR w="3175">
                      <a:solidFill>
                        <a:srgbClr val="1784C7"/>
                      </a:solidFill>
                      <a:prstDash val="dot"/>
                    </a:lnR>
                    <a:lnT w="3175">
                      <a:solidFill>
                        <a:srgbClr val="1784C7"/>
                      </a:solidFill>
                      <a:prstDash val="dot"/>
                    </a:lnT>
                    <a:lnB w="3175">
                      <a:solidFill>
                        <a:srgbClr val="1784C7"/>
                      </a:solidFill>
                      <a:prstDash val="dot"/>
                    </a:lnB>
                    <a:solidFill>
                      <a:srgbClr val="F2F2F2"/>
                    </a:solidFill>
                  </a:tcPr>
                </a:tc>
                <a:extLst>
                  <a:ext uri="{0D108BD9-81ED-4DB2-BD59-A6C34878D82A}">
                    <a16:rowId xmlns:a16="http://schemas.microsoft.com/office/drawing/2014/main" val="10003"/>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box(in)">
                                      <p:cBhvr>
                                        <p:cTn id="7" dur="20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23907">
                                            <p:txEl>
                                              <p:pRg st="1" end="1"/>
                                            </p:txEl>
                                          </p:spTgt>
                                        </p:tgtEl>
                                        <p:attrNameLst>
                                          <p:attrName>style.visibility</p:attrName>
                                        </p:attrNameLst>
                                      </p:cBhvr>
                                      <p:to>
                                        <p:strVal val="visible"/>
                                      </p:to>
                                    </p:set>
                                    <p:animEffect transition="in" filter="wipe(down)">
                                      <p:cBhvr>
                                        <p:cTn id="12" dur="500"/>
                                        <p:tgtEl>
                                          <p:spTgt spid="12390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heckerboard(across)">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3" grpId="1" animBg="1"/>
      <p:bldP spid="2" grpId="0" animBg="1"/>
      <p:bldP spid="2"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1" name="Rectangle 3"/>
          <p:cNvSpPr>
            <a:spLocks noGrp="1" noChangeArrowheads="1"/>
          </p:cNvSpPr>
          <p:nvPr>
            <p:ph idx="1"/>
          </p:nvPr>
        </p:nvSpPr>
        <p:spPr>
          <a:xfrm>
            <a:off x="1485900" y="0"/>
            <a:ext cx="6800850" cy="5143500"/>
          </a:xfrm>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en-US" altLang="zh-CN" sz="2400" b="1" i="0" u="none" strike="noStrike" kern="0" cap="none" spc="0" normalizeH="0" baseline="0" noProof="0">
              <a:ln>
                <a:noFill/>
              </a:ln>
              <a:solidFill>
                <a:srgbClr val="FF9900"/>
              </a:solidFill>
              <a:effectLst>
                <a:outerShdw blurRad="38100" dist="38100" dir="2700000" algn="tl">
                  <a:srgbClr val="000000"/>
                </a:outerShdw>
              </a:effectLst>
              <a:uLnTx/>
              <a:uFillTx/>
              <a:latin typeface="宋体" panose="02010600030101010101" pitchFamily="2" charset="-122"/>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en-US" altLang="zh-CN" sz="2400" b="1" i="0" u="none" strike="noStrike" kern="0" cap="none" spc="0" normalizeH="0" baseline="0" noProof="0">
              <a:ln>
                <a:noFill/>
              </a:ln>
              <a:solidFill>
                <a:srgbClr val="FF9900"/>
              </a:solidFill>
              <a:effectLst>
                <a:outerShdw blurRad="38100" dist="38100" dir="2700000" algn="tl">
                  <a:srgbClr val="000000"/>
                </a:outerShdw>
              </a:effectLst>
              <a:uLnTx/>
              <a:uFillTx/>
              <a:latin typeface="宋体" panose="02010600030101010101" pitchFamily="2" charset="-122"/>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0"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    </a:t>
            </a: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该项目记载资本的转移，非生产、非金融资产的收买和放弃，以及金融性的资产和负债。</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rPr>
              <a:t>   </a:t>
            </a:r>
          </a:p>
        </p:txBody>
      </p:sp>
      <p:sp>
        <p:nvSpPr>
          <p:cNvPr id="33" name="Rectangle 27"/>
          <p:cNvSpPr/>
          <p:nvPr/>
        </p:nvSpPr>
        <p:spPr bwMode="gray">
          <a:xfrm>
            <a:off x="1485900" y="228600"/>
            <a:ext cx="5735638" cy="455613"/>
          </a:xfrm>
          <a:prstGeom prst="rect">
            <a:avLst/>
          </a:prstGeom>
          <a:gradFill>
            <a:gsLst>
              <a:gs pos="50000">
                <a:srgbClr val="F8E786"/>
              </a:gs>
              <a:gs pos="0">
                <a:srgbClr val="FAEFAE"/>
              </a:gs>
              <a:gs pos="100000">
                <a:srgbClr val="F5DE5D"/>
              </a:gs>
            </a:gsLst>
            <a:lin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lnSpcReduction="10000"/>
          </a:bodyPr>
          <a:lstStyle/>
          <a:p>
            <a:pPr marL="0" marR="0" indent="0" algn="ctr" defTabSz="914400" rtl="0" eaLnBrk="0" fontAlgn="base" latinLnBrk="0" hangingPunct="0">
              <a:lnSpc>
                <a:spcPct val="100000"/>
              </a:lnSpc>
              <a:spcBef>
                <a:spcPct val="0"/>
              </a:spcBef>
              <a:spcAft>
                <a:spcPct val="0"/>
              </a:spcAft>
              <a:buClrTx/>
              <a:buSzTx/>
              <a:buFontTx/>
              <a:buNone/>
            </a:pPr>
            <a:r>
              <a:rPr kumimoji="0" lang="en-US" altLang="zh-CN" sz="2400" b="1" i="0" u="none" strike="noStrike" kern="0" cap="none" spc="0" normalizeH="0" baseline="0" noProof="0">
                <a:ln>
                  <a:noFill/>
                </a:ln>
                <a:solidFill>
                  <a:srgbClr val="FF0000"/>
                </a:solidFill>
                <a:effectLst>
                  <a:outerShdw blurRad="38100" dist="38100" dir="2700000" algn="tl">
                    <a:srgbClr val="000000"/>
                  </a:outerShdw>
                </a:effectLst>
                <a:uLnTx/>
                <a:uFillTx/>
                <a:latin typeface="宋体" panose="02010600030101010101" pitchFamily="2" charset="-122"/>
                <a:ea typeface="+mn-ea"/>
                <a:cs typeface="+mn-cs"/>
                <a:sym typeface="+mn-ea"/>
              </a:rPr>
              <a:t>2.</a:t>
            </a:r>
            <a:r>
              <a:rPr kumimoji="0" lang="zh-CN" altLang="en-US" sz="2400" b="1" i="0" u="none" strike="noStrike" kern="0" cap="none" spc="0" normalizeH="0" baseline="0" noProof="0">
                <a:ln>
                  <a:noFill/>
                </a:ln>
                <a:solidFill>
                  <a:srgbClr val="FF0000"/>
                </a:solidFill>
                <a:effectLst>
                  <a:outerShdw blurRad="38100" dist="38100" dir="2700000" algn="tl">
                    <a:srgbClr val="000000"/>
                  </a:outerShdw>
                </a:effectLst>
                <a:uLnTx/>
                <a:uFillTx/>
                <a:latin typeface="宋体" panose="02010600030101010101" pitchFamily="2" charset="-122"/>
                <a:ea typeface="+mn-ea"/>
                <a:cs typeface="+mn-cs"/>
                <a:sym typeface="+mn-ea"/>
              </a:rPr>
              <a:t>资本和金融项目</a:t>
            </a:r>
            <a:r>
              <a:rPr kumimoji="0" lang="en-US" altLang="zh-CN" sz="1500" b="1" i="0" u="none" strike="noStrike" kern="0" cap="none" spc="0" normalizeH="0" baseline="0" noProof="0">
                <a:ln>
                  <a:noFill/>
                </a:ln>
                <a:solidFill>
                  <a:srgbClr val="FF0000"/>
                </a:solidFill>
                <a:effectLst>
                  <a:outerShdw blurRad="38100" dist="38100" dir="2700000" algn="tl">
                    <a:srgbClr val="000000"/>
                  </a:outerShdw>
                </a:effectLst>
                <a:uLnTx/>
                <a:uFillTx/>
                <a:latin typeface="宋体" panose="02010600030101010101" pitchFamily="2" charset="-122"/>
                <a:ea typeface="+mn-ea"/>
                <a:cs typeface="+mn-cs"/>
                <a:sym typeface="+mn-ea"/>
              </a:rPr>
              <a:t>(Capital and Financial Account)</a:t>
            </a:r>
            <a:endParaRPr kumimoji="0" lang="en-US" altLang="zh-CN" sz="1500" b="1" i="0" u="none" strike="noStrike" kern="0" cap="none" spc="0" normalizeH="0" baseline="0" noProof="0" dirty="0">
              <a:ln>
                <a:noFill/>
              </a:ln>
              <a:solidFill>
                <a:srgbClr val="FF0000"/>
              </a:solidFill>
              <a:effectLst>
                <a:outerShdw blurRad="38100" dist="38100" dir="2700000" algn="tl">
                  <a:srgbClr val="000000"/>
                </a:outerShdw>
              </a:effectLst>
              <a:uLnTx/>
              <a:uFillTx/>
              <a:latin typeface="宋体" panose="02010600030101010101" pitchFamily="2" charset="-122"/>
              <a:ea typeface="+mn-ea"/>
              <a:cs typeface="+mn-ea"/>
              <a:sym typeface="+mn-ea"/>
            </a:endParaRPr>
          </a:p>
        </p:txBody>
      </p:sp>
      <p:graphicFrame>
        <p:nvGraphicFramePr>
          <p:cNvPr id="5" name="表格 4"/>
          <p:cNvGraphicFramePr/>
          <p:nvPr/>
        </p:nvGraphicFramePr>
        <p:xfrm>
          <a:off x="1657350" y="2057400"/>
          <a:ext cx="6078855" cy="2799715"/>
        </p:xfrm>
        <a:graphic>
          <a:graphicData uri="http://schemas.openxmlformats.org/drawingml/2006/table">
            <a:tbl>
              <a:tblPr firstRow="1" bandRow="1">
                <a:tableStyleId>{5C22544A-7EE6-4342-B048-85BDC9FD1C3A}</a:tableStyleId>
              </a:tblPr>
              <a:tblGrid>
                <a:gridCol w="868680">
                  <a:extLst>
                    <a:ext uri="{9D8B030D-6E8A-4147-A177-3AD203B41FA5}">
                      <a16:colId xmlns:a16="http://schemas.microsoft.com/office/drawing/2014/main" val="20000"/>
                    </a:ext>
                  </a:extLst>
                </a:gridCol>
                <a:gridCol w="5210175">
                  <a:extLst>
                    <a:ext uri="{9D8B030D-6E8A-4147-A177-3AD203B41FA5}">
                      <a16:colId xmlns:a16="http://schemas.microsoft.com/office/drawing/2014/main" val="20001"/>
                    </a:ext>
                  </a:extLst>
                </a:gridCol>
              </a:tblGrid>
              <a:tr h="668655">
                <a:tc>
                  <a:txBody>
                    <a:bodyPr/>
                    <a:lstStyle/>
                    <a:p>
                      <a:pPr indent="0" algn="ctr">
                        <a:lnSpc>
                          <a:spcPct val="120000"/>
                        </a:lnSpc>
                        <a:spcBef>
                          <a:spcPts val="0"/>
                        </a:spcBef>
                        <a:spcAft>
                          <a:spcPts val="0"/>
                        </a:spcAft>
                        <a:buNone/>
                      </a:pPr>
                      <a:r>
                        <a:rPr lang="en-US" sz="1500" b="1" spc="130">
                          <a:solidFill>
                            <a:srgbClr val="FFFFFF"/>
                          </a:solidFill>
                          <a:latin typeface="微软雅黑" panose="020B0503020204020204" charset="-122"/>
                          <a:ea typeface="微软雅黑" panose="020B0503020204020204" charset="-122"/>
                        </a:rPr>
                        <a:t>序号</a:t>
                      </a:r>
                    </a:p>
                  </a:txBody>
                  <a:tcPr marL="133373" marR="133373" marT="80976" marB="80976" anchor="ctr">
                    <a:lnL w="19050" cap="rnd">
                      <a:solidFill>
                        <a:srgbClr val="1784C7"/>
                      </a:solidFill>
                      <a:prstDash val="solid"/>
                    </a:lnL>
                    <a:lnR w="3175">
                      <a:solidFill>
                        <a:srgbClr val="FFFFFF"/>
                      </a:solidFill>
                      <a:prstDash val="dot"/>
                    </a:lnR>
                    <a:lnT w="19050" cap="rnd">
                      <a:solidFill>
                        <a:srgbClr val="1784C7"/>
                      </a:solidFill>
                      <a:prstDash val="solid"/>
                    </a:lnT>
                    <a:lnB w="19050">
                      <a:solidFill>
                        <a:srgbClr val="1784C7"/>
                      </a:solidFill>
                      <a:prstDash val="solid"/>
                    </a:lnB>
                    <a:solidFill>
                      <a:srgbClr val="1784C7"/>
                    </a:solidFill>
                  </a:tcPr>
                </a:tc>
                <a:tc>
                  <a:txBody>
                    <a:bodyPr/>
                    <a:lstStyle/>
                    <a:p>
                      <a:pPr indent="0" algn="ctr">
                        <a:lnSpc>
                          <a:spcPct val="120000"/>
                        </a:lnSpc>
                        <a:spcBef>
                          <a:spcPts val="0"/>
                        </a:spcBef>
                        <a:spcAft>
                          <a:spcPts val="0"/>
                        </a:spcAft>
                        <a:buNone/>
                      </a:pPr>
                      <a:r>
                        <a:rPr lang="zh-CN" altLang="en-US" sz="1500" b="1" spc="130">
                          <a:solidFill>
                            <a:srgbClr val="FFFFFF"/>
                          </a:solidFill>
                          <a:latin typeface="微软雅黑" panose="020B0503020204020204" charset="-122"/>
                          <a:ea typeface="微软雅黑" panose="020B0503020204020204" charset="-122"/>
                        </a:rPr>
                        <a:t>内</a:t>
                      </a:r>
                      <a:r>
                        <a:rPr lang="en-US" altLang="zh-CN" sz="1500" b="1" spc="130">
                          <a:solidFill>
                            <a:srgbClr val="FFFFFF"/>
                          </a:solidFill>
                          <a:latin typeface="微软雅黑" panose="020B0503020204020204" charset="-122"/>
                          <a:ea typeface="微软雅黑" panose="020B0503020204020204" charset="-122"/>
                        </a:rPr>
                        <a:t>  </a:t>
                      </a:r>
                      <a:r>
                        <a:rPr lang="zh-CN" altLang="en-US" sz="1500" b="1" spc="130">
                          <a:solidFill>
                            <a:srgbClr val="FFFFFF"/>
                          </a:solidFill>
                          <a:latin typeface="微软雅黑" panose="020B0503020204020204" charset="-122"/>
                          <a:ea typeface="微软雅黑" panose="020B0503020204020204" charset="-122"/>
                        </a:rPr>
                        <a:t>容</a:t>
                      </a:r>
                    </a:p>
                  </a:txBody>
                  <a:tcPr marL="133373" marR="133373" marT="80976" marB="80976" anchor="ctr">
                    <a:lnL w="3175">
                      <a:solidFill>
                        <a:srgbClr val="FFFFFF"/>
                      </a:solidFill>
                      <a:prstDash val="dot"/>
                    </a:lnL>
                    <a:lnR w="3175">
                      <a:solidFill>
                        <a:srgbClr val="FFFFFF"/>
                      </a:solidFill>
                      <a:prstDash val="dot"/>
                    </a:lnR>
                    <a:lnT w="19050" cap="rnd">
                      <a:solidFill>
                        <a:srgbClr val="1784C7"/>
                      </a:solidFill>
                      <a:prstDash val="solid"/>
                    </a:lnT>
                    <a:lnB w="19050">
                      <a:solidFill>
                        <a:srgbClr val="1784C7"/>
                      </a:solidFill>
                      <a:prstDash val="solid"/>
                    </a:lnB>
                    <a:solidFill>
                      <a:srgbClr val="1784C7"/>
                    </a:solidFill>
                  </a:tcPr>
                </a:tc>
                <a:extLst>
                  <a:ext uri="{0D108BD9-81ED-4DB2-BD59-A6C34878D82A}">
                    <a16:rowId xmlns:a16="http://schemas.microsoft.com/office/drawing/2014/main" val="10000"/>
                  </a:ext>
                </a:extLst>
              </a:tr>
              <a:tr h="708660">
                <a:tc>
                  <a:txBody>
                    <a:bodyPr/>
                    <a:lstStyle/>
                    <a:p>
                      <a:pPr indent="0" algn="ctr">
                        <a:lnSpc>
                          <a:spcPct val="120000"/>
                        </a:lnSpc>
                        <a:spcBef>
                          <a:spcPts val="0"/>
                        </a:spcBef>
                        <a:spcAft>
                          <a:spcPts val="0"/>
                        </a:spcAft>
                        <a:buNone/>
                      </a:pPr>
                      <a:r>
                        <a:rPr lang="en-US" sz="1125" b="1" spc="120">
                          <a:solidFill>
                            <a:srgbClr val="404040"/>
                          </a:solidFill>
                          <a:latin typeface="微软雅黑" panose="020B0503020204020204" charset="-122"/>
                          <a:ea typeface="微软雅黑" panose="020B0503020204020204" charset="-122"/>
                        </a:rPr>
                        <a:t>1</a:t>
                      </a:r>
                      <a:r>
                        <a:rPr lang="zh-CN" altLang="en-US" sz="1125" b="1" spc="120">
                          <a:solidFill>
                            <a:srgbClr val="404040"/>
                          </a:solidFill>
                          <a:latin typeface="微软雅黑" panose="020B0503020204020204" charset="-122"/>
                          <a:ea typeface="微软雅黑" panose="020B0503020204020204" charset="-122"/>
                        </a:rPr>
                        <a:t>）</a:t>
                      </a:r>
                    </a:p>
                  </a:txBody>
                  <a:tcPr marL="133373" marR="133373" marT="80976" marB="80976" anchor="ctr">
                    <a:lnL w="19050" cap="rnd">
                      <a:solidFill>
                        <a:srgbClr val="1784C7"/>
                      </a:solidFill>
                      <a:prstDash val="solid"/>
                    </a:lnL>
                    <a:lnR w="3175">
                      <a:solidFill>
                        <a:srgbClr val="1784C7"/>
                      </a:solidFill>
                      <a:prstDash val="dot"/>
                    </a:lnR>
                    <a:lnT w="19050">
                      <a:solidFill>
                        <a:srgbClr val="1784C7"/>
                      </a:solidFill>
                      <a:prstDash val="solid"/>
                    </a:lnT>
                    <a:lnB w="3175">
                      <a:solidFill>
                        <a:srgbClr val="1784C7"/>
                      </a:solidFill>
                      <a:prstDash val="dot"/>
                    </a:lnB>
                    <a:solidFill>
                      <a:srgbClr val="F2F2F2"/>
                    </a:solidFill>
                  </a:tcPr>
                </a:tc>
                <a:tc>
                  <a:txBody>
                    <a:bodyPr/>
                    <a:lstStyle/>
                    <a:p>
                      <a:pPr algn="l">
                        <a:lnSpc>
                          <a:spcPct val="120000"/>
                        </a:lnSpc>
                        <a:spcBef>
                          <a:spcPts val="0"/>
                        </a:spcBef>
                        <a:spcAft>
                          <a:spcPts val="0"/>
                        </a:spcAft>
                        <a:buClrTx/>
                        <a:buSzTx/>
                        <a:buFontTx/>
                        <a:buNone/>
                      </a:pPr>
                      <a:r>
                        <a:rPr lang="zh-CN" sz="1500" b="1">
                          <a:latin typeface="微软雅黑" panose="020B0503020204020204" charset="-122"/>
                          <a:ea typeface="微软雅黑" panose="020B0503020204020204" charset="-122"/>
                          <a:cs typeface="微软雅黑" panose="020B0503020204020204" charset="-122"/>
                          <a:sym typeface="+mn-ea"/>
                        </a:rPr>
                        <a:t>资本账户</a:t>
                      </a:r>
                      <a:r>
                        <a:rPr lang="en-US" altLang="zh-CN" sz="1500" b="1">
                          <a:latin typeface="微软雅黑" panose="020B0503020204020204" charset="-122"/>
                          <a:ea typeface="微软雅黑" panose="020B0503020204020204" charset="-122"/>
                          <a:cs typeface="微软雅黑" panose="020B0503020204020204" charset="-122"/>
                          <a:sym typeface="+mn-ea"/>
                        </a:rPr>
                        <a:t>--</a:t>
                      </a:r>
                      <a:r>
                        <a:rPr lang="zh-CN" altLang="en-US" sz="1500" b="1">
                          <a:latin typeface="微软雅黑" panose="020B0503020204020204" charset="-122"/>
                          <a:ea typeface="微软雅黑" panose="020B0503020204020204" charset="-122"/>
                          <a:cs typeface="微软雅黑" panose="020B0503020204020204" charset="-122"/>
                          <a:sym typeface="+mn-ea"/>
                        </a:rPr>
                        <a:t>资本转移、非生产非金融资产的买卖</a:t>
                      </a:r>
                    </a:p>
                  </a:txBody>
                  <a:tcPr marL="133373" marR="133373" marT="80976" marB="80976" anchor="ctr">
                    <a:lnL w="3175">
                      <a:solidFill>
                        <a:srgbClr val="1784C7"/>
                      </a:solidFill>
                      <a:prstDash val="dot"/>
                    </a:lnL>
                    <a:lnR w="3175">
                      <a:solidFill>
                        <a:srgbClr val="1784C7"/>
                      </a:solidFill>
                      <a:prstDash val="dot"/>
                    </a:lnR>
                    <a:lnT w="19050">
                      <a:solidFill>
                        <a:srgbClr val="1784C7"/>
                      </a:solidFill>
                      <a:prstDash val="solid"/>
                    </a:lnT>
                    <a:lnB w="3175">
                      <a:solidFill>
                        <a:srgbClr val="1784C7"/>
                      </a:solidFill>
                      <a:prstDash val="dot"/>
                    </a:lnB>
                    <a:solidFill>
                      <a:srgbClr val="F2F2F2"/>
                    </a:solidFill>
                  </a:tcPr>
                </a:tc>
                <a:extLst>
                  <a:ext uri="{0D108BD9-81ED-4DB2-BD59-A6C34878D82A}">
                    <a16:rowId xmlns:a16="http://schemas.microsoft.com/office/drawing/2014/main" val="10001"/>
                  </a:ext>
                </a:extLst>
              </a:tr>
              <a:tr h="436880">
                <a:tc>
                  <a:txBody>
                    <a:bodyPr/>
                    <a:lstStyle/>
                    <a:p>
                      <a:pPr indent="0" algn="ctr">
                        <a:lnSpc>
                          <a:spcPct val="120000"/>
                        </a:lnSpc>
                        <a:spcBef>
                          <a:spcPts val="0"/>
                        </a:spcBef>
                        <a:spcAft>
                          <a:spcPts val="0"/>
                        </a:spcAft>
                        <a:buNone/>
                      </a:pPr>
                      <a:r>
                        <a:rPr lang="en-US" sz="1125" b="1" spc="120">
                          <a:solidFill>
                            <a:srgbClr val="404040"/>
                          </a:solidFill>
                          <a:latin typeface="微软雅黑" panose="020B0503020204020204" charset="-122"/>
                          <a:ea typeface="微软雅黑" panose="020B0503020204020204" charset="-122"/>
                        </a:rPr>
                        <a:t>2</a:t>
                      </a:r>
                      <a:r>
                        <a:rPr lang="zh-CN" altLang="en-US" sz="1125" b="1" spc="120">
                          <a:solidFill>
                            <a:srgbClr val="404040"/>
                          </a:solidFill>
                          <a:latin typeface="微软雅黑" panose="020B0503020204020204" charset="-122"/>
                          <a:ea typeface="微软雅黑" panose="020B0503020204020204" charset="-122"/>
                        </a:rPr>
                        <a:t>）</a:t>
                      </a:r>
                    </a:p>
                  </a:txBody>
                  <a:tcPr marL="133373" marR="133373" marT="80976" marB="80976" anchor="ctr">
                    <a:lnL w="19050" cap="rnd">
                      <a:solidFill>
                        <a:srgbClr val="1784C7"/>
                      </a:solidFill>
                      <a:prstDash val="solid"/>
                    </a:lnL>
                    <a:lnR w="3175">
                      <a:solidFill>
                        <a:srgbClr val="1784C7"/>
                      </a:solidFill>
                      <a:prstDash val="dot"/>
                    </a:lnR>
                    <a:lnT w="3175">
                      <a:solidFill>
                        <a:srgbClr val="1784C7"/>
                      </a:solidFill>
                      <a:prstDash val="dot"/>
                    </a:lnT>
                    <a:lnB w="3175">
                      <a:solidFill>
                        <a:srgbClr val="1784C7"/>
                      </a:solidFill>
                      <a:prstDash val="dot"/>
                    </a:lnB>
                    <a:solidFill>
                      <a:srgbClr val="FFFFFF"/>
                    </a:solidFill>
                  </a:tcPr>
                </a:tc>
                <a:tc>
                  <a:txBody>
                    <a:bodyPr/>
                    <a:lstStyle/>
                    <a:p>
                      <a:pPr algn="l">
                        <a:lnSpc>
                          <a:spcPct val="120000"/>
                        </a:lnSpc>
                        <a:spcBef>
                          <a:spcPts val="0"/>
                        </a:spcBef>
                        <a:spcAft>
                          <a:spcPts val="0"/>
                        </a:spcAft>
                        <a:buClrTx/>
                        <a:buSzTx/>
                        <a:buFontTx/>
                        <a:buNone/>
                      </a:pPr>
                      <a:r>
                        <a:rPr lang="zh-CN" sz="1500" b="1">
                          <a:latin typeface="微软雅黑" panose="020B0503020204020204" charset="-122"/>
                          <a:ea typeface="微软雅黑" panose="020B0503020204020204" charset="-122"/>
                          <a:cs typeface="微软雅黑" panose="020B0503020204020204" charset="-122"/>
                          <a:sym typeface="+mn-ea"/>
                        </a:rPr>
                        <a:t>金融账户</a:t>
                      </a:r>
                      <a:r>
                        <a:rPr lang="en-US" altLang="zh-CN" sz="1500" b="1">
                          <a:latin typeface="微软雅黑" panose="020B0503020204020204" charset="-122"/>
                          <a:ea typeface="微软雅黑" panose="020B0503020204020204" charset="-122"/>
                          <a:cs typeface="微软雅黑" panose="020B0503020204020204" charset="-122"/>
                          <a:sym typeface="+mn-ea"/>
                        </a:rPr>
                        <a:t>--</a:t>
                      </a:r>
                      <a:r>
                        <a:rPr lang="zh-CN" altLang="en-US" sz="1500" b="1">
                          <a:latin typeface="微软雅黑" panose="020B0503020204020204" charset="-122"/>
                          <a:ea typeface="微软雅黑" panose="020B0503020204020204" charset="-122"/>
                          <a:cs typeface="微软雅黑" panose="020B0503020204020204" charset="-122"/>
                          <a:sym typeface="+mn-ea"/>
                        </a:rPr>
                        <a:t>投资与借贷</a:t>
                      </a:r>
                    </a:p>
                  </a:txBody>
                  <a:tcPr marL="133373" marR="133373" marT="80976" marB="80976" anchor="ctr">
                    <a:lnL w="3175">
                      <a:solidFill>
                        <a:srgbClr val="1784C7"/>
                      </a:solidFill>
                      <a:prstDash val="dot"/>
                    </a:lnL>
                    <a:lnR w="3175">
                      <a:solidFill>
                        <a:srgbClr val="1784C7"/>
                      </a:solidFill>
                      <a:prstDash val="dot"/>
                    </a:lnR>
                    <a:lnT w="3175">
                      <a:solidFill>
                        <a:srgbClr val="1784C7"/>
                      </a:solidFill>
                      <a:prstDash val="dot"/>
                    </a:lnT>
                    <a:lnB w="3175">
                      <a:solidFill>
                        <a:srgbClr val="1784C7"/>
                      </a:solidFill>
                      <a:prstDash val="dot"/>
                    </a:lnB>
                    <a:solidFill>
                      <a:srgbClr val="FFFFFF"/>
                    </a:solidFill>
                  </a:tcPr>
                </a:tc>
                <a:extLst>
                  <a:ext uri="{0D108BD9-81ED-4DB2-BD59-A6C34878D82A}">
                    <a16:rowId xmlns:a16="http://schemas.microsoft.com/office/drawing/2014/main" val="10002"/>
                  </a:ext>
                </a:extLst>
              </a:tr>
              <a:tr h="985520">
                <a:tc>
                  <a:txBody>
                    <a:bodyPr/>
                    <a:lstStyle/>
                    <a:p>
                      <a:pPr indent="0" algn="ctr">
                        <a:lnSpc>
                          <a:spcPct val="120000"/>
                        </a:lnSpc>
                        <a:spcBef>
                          <a:spcPts val="0"/>
                        </a:spcBef>
                        <a:spcAft>
                          <a:spcPts val="0"/>
                        </a:spcAft>
                        <a:buNone/>
                      </a:pPr>
                      <a:endParaRPr lang="zh-CN" altLang="en-US" sz="1125" b="1" spc="120">
                        <a:solidFill>
                          <a:srgbClr val="404040"/>
                        </a:solidFill>
                        <a:latin typeface="微软雅黑" panose="020B0503020204020204" charset="-122"/>
                        <a:ea typeface="微软雅黑" panose="020B0503020204020204" charset="-122"/>
                      </a:endParaRPr>
                    </a:p>
                  </a:txBody>
                  <a:tcPr marL="133373" marR="133373" marT="80976" marB="80976" anchor="ctr">
                    <a:lnL w="19050" cap="rnd">
                      <a:solidFill>
                        <a:srgbClr val="1784C7"/>
                      </a:solidFill>
                      <a:prstDash val="solid"/>
                    </a:lnL>
                    <a:lnR w="3175">
                      <a:solidFill>
                        <a:srgbClr val="1784C7"/>
                      </a:solidFill>
                      <a:prstDash val="dot"/>
                    </a:lnR>
                    <a:lnT w="3175">
                      <a:solidFill>
                        <a:srgbClr val="1784C7"/>
                      </a:solidFill>
                      <a:prstDash val="dot"/>
                    </a:lnT>
                    <a:lnB w="3175">
                      <a:solidFill>
                        <a:srgbClr val="1784C7"/>
                      </a:solidFill>
                      <a:prstDash val="dot"/>
                    </a:lnB>
                    <a:solidFill>
                      <a:srgbClr val="F2F2F2"/>
                    </a:solidFill>
                  </a:tcPr>
                </a:tc>
                <a:tc>
                  <a:txBody>
                    <a:bodyPr/>
                    <a:lstStyle/>
                    <a:p>
                      <a:pPr algn="l">
                        <a:lnSpc>
                          <a:spcPct val="120000"/>
                        </a:lnSpc>
                        <a:spcBef>
                          <a:spcPts val="0"/>
                        </a:spcBef>
                        <a:spcAft>
                          <a:spcPts val="0"/>
                        </a:spcAft>
                        <a:buClrTx/>
                        <a:buSzTx/>
                        <a:buFontTx/>
                        <a:buNone/>
                      </a:pPr>
                      <a:r>
                        <a:rPr lang="zh-CN" sz="1500" b="1">
                          <a:latin typeface="微软雅黑" panose="020B0503020204020204" charset="-122"/>
                          <a:ea typeface="微软雅黑" panose="020B0503020204020204" charset="-122"/>
                          <a:cs typeface="微软雅黑" panose="020B0503020204020204" charset="-122"/>
                          <a:sym typeface="+mn-ea"/>
                        </a:rPr>
                        <a:t>直接投资；</a:t>
                      </a:r>
                    </a:p>
                    <a:p>
                      <a:pPr algn="l">
                        <a:lnSpc>
                          <a:spcPct val="120000"/>
                        </a:lnSpc>
                        <a:spcBef>
                          <a:spcPts val="0"/>
                        </a:spcBef>
                        <a:spcAft>
                          <a:spcPts val="0"/>
                        </a:spcAft>
                        <a:buClrTx/>
                        <a:buSzTx/>
                        <a:buFontTx/>
                        <a:buNone/>
                      </a:pPr>
                      <a:r>
                        <a:rPr lang="zh-CN" sz="1500" b="1">
                          <a:latin typeface="微软雅黑" panose="020B0503020204020204" charset="-122"/>
                          <a:ea typeface="微软雅黑" panose="020B0503020204020204" charset="-122"/>
                          <a:cs typeface="微软雅黑" panose="020B0503020204020204" charset="-122"/>
                        </a:rPr>
                        <a:t>证券投资；</a:t>
                      </a:r>
                    </a:p>
                    <a:p>
                      <a:pPr algn="l">
                        <a:lnSpc>
                          <a:spcPct val="120000"/>
                        </a:lnSpc>
                        <a:spcBef>
                          <a:spcPts val="0"/>
                        </a:spcBef>
                        <a:spcAft>
                          <a:spcPts val="0"/>
                        </a:spcAft>
                        <a:buClrTx/>
                        <a:buSzTx/>
                        <a:buFontTx/>
                        <a:buNone/>
                      </a:pPr>
                      <a:r>
                        <a:rPr lang="zh-CN" sz="1500" b="1">
                          <a:latin typeface="微软雅黑" panose="020B0503020204020204" charset="-122"/>
                          <a:ea typeface="微软雅黑" panose="020B0503020204020204" charset="-122"/>
                          <a:cs typeface="微软雅黑" panose="020B0503020204020204" charset="-122"/>
                        </a:rPr>
                        <a:t>其它投资</a:t>
                      </a:r>
                    </a:p>
                  </a:txBody>
                  <a:tcPr marL="133373" marR="133373" marT="80976" marB="80976" anchor="ctr">
                    <a:lnL w="3175">
                      <a:solidFill>
                        <a:srgbClr val="1784C7"/>
                      </a:solidFill>
                      <a:prstDash val="dot"/>
                    </a:lnL>
                    <a:lnR w="3175">
                      <a:solidFill>
                        <a:srgbClr val="1784C7"/>
                      </a:solidFill>
                      <a:prstDash val="dot"/>
                    </a:lnR>
                    <a:lnT w="3175">
                      <a:solidFill>
                        <a:srgbClr val="1784C7"/>
                      </a:solidFill>
                      <a:prstDash val="dot"/>
                    </a:lnT>
                    <a:lnB w="3175">
                      <a:solidFill>
                        <a:srgbClr val="1784C7"/>
                      </a:solidFill>
                      <a:prstDash val="dot"/>
                    </a:lnB>
                    <a:solidFill>
                      <a:srgbClr val="F2F2F2"/>
                    </a:solidFill>
                  </a:tcPr>
                </a:tc>
                <a:extLst>
                  <a:ext uri="{0D108BD9-81ED-4DB2-BD59-A6C34878D82A}">
                    <a16:rowId xmlns:a16="http://schemas.microsoft.com/office/drawing/2014/main" val="10003"/>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 presetClass="entr" presetSubtype="10" fill="hold" nodeType="clickEffect">
                                  <p:stCondLst>
                                    <p:cond delay="0"/>
                                  </p:stCondLst>
                                  <p:childTnLst>
                                    <p:set>
                                      <p:cBhvr>
                                        <p:cTn id="10" dur="1" fill="hold">
                                          <p:stCondLst>
                                            <p:cond delay="0"/>
                                          </p:stCondLst>
                                        </p:cTn>
                                        <p:tgtEl>
                                          <p:spTgt spid="124931">
                                            <p:txEl>
                                              <p:pRg st="2" end="2"/>
                                            </p:txEl>
                                          </p:spTgt>
                                        </p:tgtEl>
                                        <p:attrNameLst>
                                          <p:attrName>style.visibility</p:attrName>
                                        </p:attrNameLst>
                                      </p:cBhvr>
                                      <p:to>
                                        <p:strVal val="visible"/>
                                      </p:to>
                                    </p:set>
                                    <p:animEffect transition="in" filter="checkerboard(across)">
                                      <p:cBhvr>
                                        <p:cTn id="11" dur="500"/>
                                        <p:tgtEl>
                                          <p:spTgt spid="124931">
                                            <p:txEl>
                                              <p:pRg st="2" end="2"/>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3" grpId="1" animBg="1"/>
    </p:bld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zkxNDJmYzJmMGI0Y2Y0Yjc5NWY2NzQ4NDViYzdjM2Q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Globe">
  <a:themeElements>
    <a:clrScheme name="Globe 3">
      <a:dk1>
        <a:srgbClr val="003B76"/>
      </a:dk1>
      <a:lt1>
        <a:srgbClr val="FFFFFF"/>
      </a:lt1>
      <a:dk2>
        <a:srgbClr val="0066CC"/>
      </a:dk2>
      <a:lt2>
        <a:srgbClr val="CCECFF"/>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fontScheme name="Globe">
      <a:majorFont>
        <a:latin typeface="Arial"/>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non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Verdana" panose="020B060403050404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non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Verdana" panose="020B0604030504040204" pitchFamily="34" charset="0"/>
            <a:ea typeface="宋体" panose="02010600030101010101" pitchFamily="2" charset="-122"/>
          </a:defRPr>
        </a:defPPr>
      </a:lstStyle>
    </a:lnDef>
  </a:objectDefaults>
  <a:extraClrSchemeLst>
    <a:extraClrScheme>
      <a:clrScheme name="Globe 1">
        <a:dk1>
          <a:srgbClr val="622100"/>
        </a:dk1>
        <a:lt1>
          <a:srgbClr val="FFFFFF"/>
        </a:lt1>
        <a:dk2>
          <a:srgbClr val="800000"/>
        </a:dk2>
        <a:lt2>
          <a:srgbClr val="FFFFCC"/>
        </a:lt2>
        <a:accent1>
          <a:srgbClr val="E42B00"/>
        </a:accent1>
        <a:accent2>
          <a:srgbClr val="996600"/>
        </a:accent2>
        <a:accent3>
          <a:srgbClr val="C0AAAA"/>
        </a:accent3>
        <a:accent4>
          <a:srgbClr val="DADADA"/>
        </a:accent4>
        <a:accent5>
          <a:srgbClr val="EFACAA"/>
        </a:accent5>
        <a:accent6>
          <a:srgbClr val="8A5C00"/>
        </a:accent6>
        <a:hlink>
          <a:srgbClr val="FADF6C"/>
        </a:hlink>
        <a:folHlink>
          <a:srgbClr val="FF9900"/>
        </a:folHlink>
      </a:clrScheme>
      <a:clrMap bg1="dk2" tx1="lt1" bg2="dk1" tx2="lt2" accent1="accent1" accent2="accent2" accent3="accent3" accent4="accent4" accent5="accent5" accent6="accent6" hlink="hlink" folHlink="folHlink"/>
    </a:extraClrScheme>
    <a:extraClrScheme>
      <a:clrScheme name="Globe 2">
        <a:dk1>
          <a:srgbClr val="5F4545"/>
        </a:dk1>
        <a:lt1>
          <a:srgbClr val="FFFFFF"/>
        </a:lt1>
        <a:dk2>
          <a:srgbClr val="8F6969"/>
        </a:dk2>
        <a:lt2>
          <a:srgbClr val="FFFFCC"/>
        </a:lt2>
        <a:accent1>
          <a:srgbClr val="CC6600"/>
        </a:accent1>
        <a:accent2>
          <a:srgbClr val="924C0C"/>
        </a:accent2>
        <a:accent3>
          <a:srgbClr val="C6B9B9"/>
        </a:accent3>
        <a:accent4>
          <a:srgbClr val="DADADA"/>
        </a:accent4>
        <a:accent5>
          <a:srgbClr val="E2B8AA"/>
        </a:accent5>
        <a:accent6>
          <a:srgbClr val="84440A"/>
        </a:accent6>
        <a:hlink>
          <a:srgbClr val="CFD375"/>
        </a:hlink>
        <a:folHlink>
          <a:srgbClr val="98BB91"/>
        </a:folHlink>
      </a:clrScheme>
      <a:clrMap bg1="dk2" tx1="lt1" bg2="dk1" tx2="lt2" accent1="accent1" accent2="accent2" accent3="accent3" accent4="accent4" accent5="accent5" accent6="accent6" hlink="hlink" folHlink="folHlink"/>
    </a:extraClrScheme>
    <a:extraClrScheme>
      <a:clrScheme name="Globe 3">
        <a:dk1>
          <a:srgbClr val="003B76"/>
        </a:dk1>
        <a:lt1>
          <a:srgbClr val="FFFFFF"/>
        </a:lt1>
        <a:dk2>
          <a:srgbClr val="0066CC"/>
        </a:dk2>
        <a:lt2>
          <a:srgbClr val="CCECFF"/>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clrMap bg1="dk2" tx1="lt1" bg2="dk1" tx2="lt2" accent1="accent1" accent2="accent2" accent3="accent3" accent4="accent4" accent5="accent5" accent6="accent6" hlink="hlink" folHlink="folHlink"/>
    </a:extraClrScheme>
    <a:extraClrScheme>
      <a:clrScheme name="Globe 4">
        <a:dk1>
          <a:srgbClr val="005856"/>
        </a:dk1>
        <a:lt1>
          <a:srgbClr val="FFFFFF"/>
        </a:lt1>
        <a:dk2>
          <a:srgbClr val="008080"/>
        </a:dk2>
        <a:lt2>
          <a:srgbClr val="FFFFCC"/>
        </a:lt2>
        <a:accent1>
          <a:srgbClr val="0099CC"/>
        </a:accent1>
        <a:accent2>
          <a:srgbClr val="00CCFF"/>
        </a:accent2>
        <a:accent3>
          <a:srgbClr val="AAC0C0"/>
        </a:accent3>
        <a:accent4>
          <a:srgbClr val="DADADA"/>
        </a:accent4>
        <a:accent5>
          <a:srgbClr val="AACAE2"/>
        </a:accent5>
        <a:accent6>
          <a:srgbClr val="00B9E7"/>
        </a:accent6>
        <a:hlink>
          <a:srgbClr val="1ACE9F"/>
        </a:hlink>
        <a:folHlink>
          <a:srgbClr val="948CCE"/>
        </a:folHlink>
      </a:clrScheme>
      <a:clrMap bg1="dk2" tx1="lt1" bg2="dk1" tx2="lt2" accent1="accent1" accent2="accent2" accent3="accent3" accent4="accent4" accent5="accent5" accent6="accent6" hlink="hlink" folHlink="folHlink"/>
    </a:extraClrScheme>
    <a:extraClrScheme>
      <a:clrScheme name="Globe 5">
        <a:dk1>
          <a:srgbClr val="3C5436"/>
        </a:dk1>
        <a:lt1>
          <a:srgbClr val="FFFFFF"/>
        </a:lt1>
        <a:dk2>
          <a:srgbClr val="5F8656"/>
        </a:dk2>
        <a:lt2>
          <a:srgbClr val="D6D8C0"/>
        </a:lt2>
        <a:accent1>
          <a:srgbClr val="61733D"/>
        </a:accent1>
        <a:accent2>
          <a:srgbClr val="324A39"/>
        </a:accent2>
        <a:accent3>
          <a:srgbClr val="B6C3B4"/>
        </a:accent3>
        <a:accent4>
          <a:srgbClr val="DADADA"/>
        </a:accent4>
        <a:accent5>
          <a:srgbClr val="B7BCAF"/>
        </a:accent5>
        <a:accent6>
          <a:srgbClr val="2C4233"/>
        </a:accent6>
        <a:hlink>
          <a:srgbClr val="73D588"/>
        </a:hlink>
        <a:folHlink>
          <a:srgbClr val="6F99B9"/>
        </a:folHlink>
      </a:clrScheme>
      <a:clrMap bg1="dk2" tx1="lt1" bg2="dk1" tx2="lt2" accent1="accent1" accent2="accent2" accent3="accent3" accent4="accent4" accent5="accent5" accent6="accent6" hlink="hlink" folHlink="folHlink"/>
    </a:extraClrScheme>
    <a:extraClrScheme>
      <a:clrScheme name="Globe 6">
        <a:dk1>
          <a:srgbClr val="5B7B65"/>
        </a:dk1>
        <a:lt1>
          <a:srgbClr val="FFFFFF"/>
        </a:lt1>
        <a:dk2>
          <a:srgbClr val="9ABE9D"/>
        </a:dk2>
        <a:lt2>
          <a:srgbClr val="336600"/>
        </a:lt2>
        <a:accent1>
          <a:srgbClr val="00CC66"/>
        </a:accent1>
        <a:accent2>
          <a:srgbClr val="4E7050"/>
        </a:accent2>
        <a:accent3>
          <a:srgbClr val="CADBCC"/>
        </a:accent3>
        <a:accent4>
          <a:srgbClr val="DADADA"/>
        </a:accent4>
        <a:accent5>
          <a:srgbClr val="AAE2B8"/>
        </a:accent5>
        <a:accent6>
          <a:srgbClr val="466548"/>
        </a:accent6>
        <a:hlink>
          <a:srgbClr val="FFFFCC"/>
        </a:hlink>
        <a:folHlink>
          <a:srgbClr val="9CE8A3"/>
        </a:folHlink>
      </a:clrScheme>
      <a:clrMap bg1="dk2" tx1="lt1" bg2="dk1" tx2="lt2" accent1="accent1" accent2="accent2" accent3="accent3" accent4="accent4" accent5="accent5" accent6="accent6" hlink="hlink" folHlink="folHlink"/>
    </a:extraClrScheme>
    <a:extraClrScheme>
      <a:clrScheme name="Globe 7">
        <a:dk1>
          <a:srgbClr val="4C4E44"/>
        </a:dk1>
        <a:lt1>
          <a:srgbClr val="FFFFFF"/>
        </a:lt1>
        <a:dk2>
          <a:srgbClr val="686B5D"/>
        </a:dk2>
        <a:lt2>
          <a:srgbClr val="D6D5C6"/>
        </a:lt2>
        <a:accent1>
          <a:srgbClr val="898D79"/>
        </a:accent1>
        <a:accent2>
          <a:srgbClr val="4D4F45"/>
        </a:accent2>
        <a:accent3>
          <a:srgbClr val="B9BAB6"/>
        </a:accent3>
        <a:accent4>
          <a:srgbClr val="DADADA"/>
        </a:accent4>
        <a:accent5>
          <a:srgbClr val="C4C5BE"/>
        </a:accent5>
        <a:accent6>
          <a:srgbClr val="45473E"/>
        </a:accent6>
        <a:hlink>
          <a:srgbClr val="58BE67"/>
        </a:hlink>
        <a:folHlink>
          <a:srgbClr val="C0C640"/>
        </a:folHlink>
      </a:clrScheme>
      <a:clrMap bg1="dk2" tx1="lt1" bg2="dk1" tx2="lt2" accent1="accent1" accent2="accent2" accent3="accent3" accent4="accent4" accent5="accent5" accent6="accent6" hlink="hlink" folHlink="folHlink"/>
    </a:extraClrScheme>
    <a:extraClrScheme>
      <a:clrScheme name="Globe 8">
        <a:dk1>
          <a:srgbClr val="000000"/>
        </a:dk1>
        <a:lt1>
          <a:srgbClr val="FFFFDD"/>
        </a:lt1>
        <a:dk2>
          <a:srgbClr val="000000"/>
        </a:dk2>
        <a:lt2>
          <a:srgbClr val="98977A"/>
        </a:lt2>
        <a:accent1>
          <a:srgbClr val="BDCDA7"/>
        </a:accent1>
        <a:accent2>
          <a:srgbClr val="A0D060"/>
        </a:accent2>
        <a:accent3>
          <a:srgbClr val="FFFFEB"/>
        </a:accent3>
        <a:accent4>
          <a:srgbClr val="000000"/>
        </a:accent4>
        <a:accent5>
          <a:srgbClr val="DBE3D0"/>
        </a:accent5>
        <a:accent6>
          <a:srgbClr val="91BC56"/>
        </a:accent6>
        <a:hlink>
          <a:srgbClr val="FADD4E"/>
        </a:hlink>
        <a:folHlink>
          <a:srgbClr val="CC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3087</Words>
  <Application>Microsoft Office PowerPoint</Application>
  <PresentationFormat>全屏显示(16:9)</PresentationFormat>
  <Paragraphs>269</Paragraphs>
  <Slides>46</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46</vt:i4>
      </vt:variant>
    </vt:vector>
  </HeadingPairs>
  <TitlesOfParts>
    <vt:vector size="54" baseType="lpstr">
      <vt:lpstr>等线</vt:lpstr>
      <vt:lpstr>华光粗圆_CNKI</vt:lpstr>
      <vt:lpstr>宋体</vt:lpstr>
      <vt:lpstr>微软雅黑</vt:lpstr>
      <vt:lpstr>Arial</vt:lpstr>
      <vt:lpstr>Verdana</vt:lpstr>
      <vt:lpstr>Wingdings</vt:lpstr>
      <vt:lpstr>Globe</vt:lpstr>
      <vt:lpstr>PowerPoint 演示文稿</vt:lpstr>
      <vt:lpstr>PowerPoint 演示文稿</vt:lpstr>
      <vt:lpstr>PowerPoint 演示文稿</vt:lpstr>
      <vt:lpstr>PowerPoint 演示文稿</vt:lpstr>
      <vt:lpstr>第二节  国际收支平衡表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HUAWEI</dc:creator>
  <cp:lastModifiedBy>红 刘</cp:lastModifiedBy>
  <cp:revision>58</cp:revision>
  <dcterms:created xsi:type="dcterms:W3CDTF">2023-11-12T13:01:00Z</dcterms:created>
  <dcterms:modified xsi:type="dcterms:W3CDTF">2024-08-10T13:10:12Z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ICV">
    <vt:lpwstr>4CD9625EBB9E4AE1BD6EFAA630C3060D_12</vt:lpwstr>
  </property>
  <property fmtid="{D5CDD505-2E9C-101B-9397-08002B2CF9AE}" pid="4" name="KSOProductBuildVer">
    <vt:lpwstr>2052-12.1.0.16120</vt:lpwstr>
  </property>
</Properties>
</file>